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17"/>
  </p:notesMasterIdLst>
  <p:handoutMasterIdLst>
    <p:handoutMasterId r:id="rId18"/>
  </p:handoutMasterIdLst>
  <p:sldIdLst>
    <p:sldId id="256" r:id="rId2"/>
    <p:sldId id="304" r:id="rId3"/>
    <p:sldId id="305" r:id="rId4"/>
    <p:sldId id="306" r:id="rId5"/>
    <p:sldId id="307" r:id="rId6"/>
    <p:sldId id="260" r:id="rId7"/>
    <p:sldId id="308" r:id="rId8"/>
    <p:sldId id="309" r:id="rId9"/>
    <p:sldId id="310" r:id="rId10"/>
    <p:sldId id="311" r:id="rId11"/>
    <p:sldId id="312" r:id="rId12"/>
    <p:sldId id="314" r:id="rId13"/>
    <p:sldId id="315" r:id="rId14"/>
    <p:sldId id="313" r:id="rId15"/>
    <p:sldId id="293"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56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B5F35DE-9AC2-41AC-9CC9-9A751CF1DFA8}" type="datetimeFigureOut">
              <a:rPr lang="en-US" smtClean="0"/>
              <a:t>8/16/2013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929CCB7-F9A8-4C5A-B4E6-CE4D39550AC0}" type="slidenum">
              <a:rPr lang="en-US" smtClean="0"/>
              <a:t>‹#›</a:t>
            </a:fld>
            <a:endParaRPr lang="en-US"/>
          </a:p>
        </p:txBody>
      </p:sp>
    </p:spTree>
    <p:extLst>
      <p:ext uri="{BB962C8B-B14F-4D97-AF65-F5344CB8AC3E}">
        <p14:creationId xmlns:p14="http://schemas.microsoft.com/office/powerpoint/2010/main" val="37566340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40BC2EB-752F-4593-8DD4-03AE9C06177A}" type="datetimeFigureOut">
              <a:rPr lang="en-US" smtClean="0"/>
              <a:t>8/16/2013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8A93212-7EFE-4159-8925-A2442782499C}" type="slidenum">
              <a:rPr lang="en-US" smtClean="0"/>
              <a:t>‹#›</a:t>
            </a:fld>
            <a:endParaRPr lang="en-US"/>
          </a:p>
        </p:txBody>
      </p:sp>
    </p:spTree>
    <p:extLst>
      <p:ext uri="{BB962C8B-B14F-4D97-AF65-F5344CB8AC3E}">
        <p14:creationId xmlns:p14="http://schemas.microsoft.com/office/powerpoint/2010/main" val="3389140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9E8594E-71AA-4469-9BD1-7349B749090C}" type="datetime1">
              <a:rPr lang="en-US" smtClean="0"/>
              <a:t>8/16/2013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394ED-C83B-48CE-BD27-1442A7AEAE53}"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496DF8-B1EA-4E43-949A-870E38FFB332}" type="datetime1">
              <a:rPr lang="en-US" smtClean="0"/>
              <a:t>8/16/2013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394ED-C83B-48CE-BD27-1442A7AEAE5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71992E-6E8D-447A-B862-51F12BFFB6AD}" type="datetime1">
              <a:rPr lang="en-US" smtClean="0"/>
              <a:t>8/16/2013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394ED-C83B-48CE-BD27-1442A7AEAE5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61A2A0-DC34-45E2-A780-F794DD224BCF}" type="datetime1">
              <a:rPr lang="en-US" smtClean="0"/>
              <a:t>8/16/2013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394ED-C83B-48CE-BD27-1442A7AEAE5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FCAD60-455C-4308-BAF2-EBE31CC01D02}" type="datetime1">
              <a:rPr lang="en-US" smtClean="0"/>
              <a:t>8/16/2013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394ED-C83B-48CE-BD27-1442A7AEAE53}"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A50F6F2-9D78-49F5-8911-ECA9D2BD9502}" type="datetime1">
              <a:rPr lang="en-US" smtClean="0"/>
              <a:t>8/16/2013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394ED-C83B-48CE-BD27-1442A7AEAE5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33D601-02AB-4087-B26A-3F5D99156573}" type="datetime1">
              <a:rPr lang="en-US" smtClean="0"/>
              <a:t>8/16/2013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F394ED-C83B-48CE-BD27-1442A7AEAE53}"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A79122-AEF5-4590-B4D5-231BEDE008CD}" type="datetime1">
              <a:rPr lang="en-US" smtClean="0"/>
              <a:t>8/16/2013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F394ED-C83B-48CE-BD27-1442A7AEAE5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02E3E2-2D09-4621-BA75-D7446E8BC281}" type="datetime1">
              <a:rPr lang="en-US" smtClean="0"/>
              <a:t>8/16/2013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F394ED-C83B-48CE-BD27-1442A7AEAE5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6CF80E-997A-45FD-85DE-1EC32E6F9016}" type="datetime1">
              <a:rPr lang="en-US" smtClean="0"/>
              <a:t>8/16/2013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394ED-C83B-48CE-BD27-1442A7AEAE53}"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38665C-61C6-47C9-8FFD-541E487ED99A}" type="datetime1">
              <a:rPr lang="en-US" smtClean="0"/>
              <a:t>8/16/2013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394ED-C83B-48CE-BD27-1442A7AEAE5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A86BE61-A687-463D-80DE-059283F9458A}" type="datetime1">
              <a:rPr lang="en-US" smtClean="0"/>
              <a:t>8/16/2013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8F394ED-C83B-48CE-BD27-1442A7AEAE5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ducation.alaska.gov/nclb/esea.html" TargetMode="External"/><Relationship Id="rId2" Type="http://schemas.openxmlformats.org/officeDocument/2006/relationships/hyperlink" Target="http://education.alask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ESEA FLEXIBILITY WAIVER</a:t>
            </a:r>
            <a:endParaRPr lang="en-US" dirty="0"/>
          </a:p>
        </p:txBody>
      </p:sp>
      <p:sp>
        <p:nvSpPr>
          <p:cNvPr id="3" name="Subtitle 2"/>
          <p:cNvSpPr>
            <a:spLocks noGrp="1"/>
          </p:cNvSpPr>
          <p:nvPr>
            <p:ph type="subTitle" idx="1"/>
          </p:nvPr>
        </p:nvSpPr>
        <p:spPr>
          <a:xfrm>
            <a:off x="685800" y="3505200"/>
            <a:ext cx="7620000" cy="2667000"/>
          </a:xfrm>
        </p:spPr>
        <p:txBody>
          <a:bodyPr>
            <a:normAutofit lnSpcReduction="10000"/>
          </a:bodyPr>
          <a:lstStyle/>
          <a:p>
            <a:r>
              <a:rPr lang="en-US" sz="3200" b="1" dirty="0" smtClean="0"/>
              <a:t>Overview of Federal Requirements</a:t>
            </a:r>
          </a:p>
          <a:p>
            <a:endParaRPr lang="en-US" b="1" dirty="0" smtClean="0"/>
          </a:p>
          <a:p>
            <a:r>
              <a:rPr lang="en-US" b="1" dirty="0" smtClean="0"/>
              <a:t>August 2, 2012</a:t>
            </a:r>
          </a:p>
          <a:p>
            <a:endParaRPr lang="en-US" b="1" dirty="0"/>
          </a:p>
          <a:p>
            <a:r>
              <a:rPr lang="en-US" b="1" dirty="0" smtClean="0"/>
              <a:t>Alaska Department of Education &amp; Early Development</a:t>
            </a:r>
            <a:endParaRPr lang="en-US" b="1" dirty="0"/>
          </a:p>
        </p:txBody>
      </p:sp>
    </p:spTree>
    <p:extLst>
      <p:ext uri="{BB962C8B-B14F-4D97-AF65-F5344CB8AC3E}">
        <p14:creationId xmlns:p14="http://schemas.microsoft.com/office/powerpoint/2010/main" val="3710049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Principle 3 – Supporting Effective Instruction and Leadership</a:t>
            </a:r>
            <a:endParaRPr lang="en-US" dirty="0"/>
          </a:p>
        </p:txBody>
      </p:sp>
      <p:sp>
        <p:nvSpPr>
          <p:cNvPr id="2" name="Content Placeholder 1"/>
          <p:cNvSpPr>
            <a:spLocks noGrp="1"/>
          </p:cNvSpPr>
          <p:nvPr>
            <p:ph idx="1"/>
          </p:nvPr>
        </p:nvSpPr>
        <p:spPr/>
        <p:txBody>
          <a:bodyPr>
            <a:normAutofit/>
          </a:bodyPr>
          <a:lstStyle/>
          <a:p>
            <a:pPr marL="109728" indent="0">
              <a:spcBef>
                <a:spcPct val="0"/>
              </a:spcBef>
              <a:spcAft>
                <a:spcPts val="1200"/>
              </a:spcAft>
              <a:buNone/>
            </a:pPr>
            <a:r>
              <a:rPr lang="en-US" dirty="0" smtClean="0">
                <a:ea typeface="ＭＳ Ｐゴシック" pitchFamily="34" charset="-128"/>
              </a:rPr>
              <a:t>Requirements for ESEA Waiver Principle 3:</a:t>
            </a:r>
          </a:p>
          <a:p>
            <a:pPr>
              <a:spcBef>
                <a:spcPct val="0"/>
              </a:spcBef>
              <a:spcAft>
                <a:spcPts val="1200"/>
              </a:spcAft>
            </a:pPr>
            <a:r>
              <a:rPr lang="en-US" dirty="0" smtClean="0">
                <a:ea typeface="ＭＳ Ｐゴシック" pitchFamily="34" charset="-128"/>
              </a:rPr>
              <a:t>Develop </a:t>
            </a:r>
            <a:r>
              <a:rPr lang="en-US" dirty="0">
                <a:ea typeface="ＭＳ Ｐゴシック" pitchFamily="34" charset="-128"/>
              </a:rPr>
              <a:t>and adopt state guidelines for local teacher and principal evaluation and support systems </a:t>
            </a:r>
          </a:p>
          <a:p>
            <a:pPr>
              <a:spcBef>
                <a:spcPct val="0"/>
              </a:spcBef>
              <a:spcAft>
                <a:spcPts val="1200"/>
              </a:spcAft>
            </a:pPr>
            <a:r>
              <a:rPr lang="en-US" dirty="0">
                <a:ea typeface="ＭＳ Ｐゴシック" pitchFamily="34" charset="-128"/>
              </a:rPr>
              <a:t>Ensure districts implement teacher and principal evaluation and support systems that are consistent with state guidelines</a:t>
            </a:r>
          </a:p>
          <a:p>
            <a:pPr>
              <a:spcBef>
                <a:spcPct val="0"/>
              </a:spcBef>
              <a:spcAft>
                <a:spcPts val="1200"/>
              </a:spcAft>
            </a:pPr>
            <a:r>
              <a:rPr lang="en-US" dirty="0">
                <a:ea typeface="ＭＳ Ｐゴシック" pitchFamily="34" charset="-128"/>
              </a:rPr>
              <a:t>Support teacher and principal effectiveness beyond the current highly qualified teacher requirements</a:t>
            </a:r>
          </a:p>
          <a:p>
            <a:endParaRPr lang="en-US" dirty="0"/>
          </a:p>
        </p:txBody>
      </p:sp>
      <p:sp>
        <p:nvSpPr>
          <p:cNvPr id="4" name="Slide Number Placeholder 3"/>
          <p:cNvSpPr>
            <a:spLocks noGrp="1"/>
          </p:cNvSpPr>
          <p:nvPr>
            <p:ph type="sldNum" sz="quarter" idx="12"/>
          </p:nvPr>
        </p:nvSpPr>
        <p:spPr/>
        <p:txBody>
          <a:bodyPr/>
          <a:lstStyle/>
          <a:p>
            <a:fld id="{06FA446C-309B-4179-B23B-05419B4F0E64}" type="slidenum">
              <a:rPr lang="en-US" smtClean="0"/>
              <a:t>10</a:t>
            </a:fld>
            <a:endParaRPr lang="en-US"/>
          </a:p>
        </p:txBody>
      </p:sp>
    </p:spTree>
    <p:extLst>
      <p:ext uri="{BB962C8B-B14F-4D97-AF65-F5344CB8AC3E}">
        <p14:creationId xmlns:p14="http://schemas.microsoft.com/office/powerpoint/2010/main" val="587081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Principle 3 - Guidelines for Teacher &amp; Principal Evaluation Systems</a:t>
            </a:r>
            <a:endParaRPr lang="en-US" dirty="0"/>
          </a:p>
        </p:txBody>
      </p:sp>
      <p:sp>
        <p:nvSpPr>
          <p:cNvPr id="2" name="Content Placeholder 1"/>
          <p:cNvSpPr>
            <a:spLocks noGrp="1"/>
          </p:cNvSpPr>
          <p:nvPr>
            <p:ph idx="1"/>
          </p:nvPr>
        </p:nvSpPr>
        <p:spPr/>
        <p:txBody>
          <a:bodyPr>
            <a:normAutofit fontScale="92500" lnSpcReduction="10000"/>
          </a:bodyPr>
          <a:lstStyle/>
          <a:p>
            <a:pPr marL="0" indent="0">
              <a:buFont typeface="Arial" pitchFamily="34" charset="0"/>
              <a:buNone/>
              <a:defRPr/>
            </a:pPr>
            <a:r>
              <a:rPr lang="en-US" sz="2600" dirty="0"/>
              <a:t>The teacher and principal evaluation systems must:</a:t>
            </a:r>
          </a:p>
          <a:p>
            <a:pPr>
              <a:buFont typeface="Arial" pitchFamily="34" charset="0"/>
              <a:buChar char="•"/>
              <a:defRPr/>
            </a:pPr>
            <a:r>
              <a:rPr lang="en-US" sz="2600" dirty="0"/>
              <a:t>be used for continual improvement of instruction; </a:t>
            </a:r>
          </a:p>
          <a:p>
            <a:pPr>
              <a:buFont typeface="Arial" pitchFamily="34" charset="0"/>
              <a:buChar char="•"/>
              <a:defRPr/>
            </a:pPr>
            <a:r>
              <a:rPr lang="en-US" sz="2600" dirty="0"/>
              <a:t>differentiate performance with at least 3 levels; </a:t>
            </a:r>
          </a:p>
          <a:p>
            <a:pPr>
              <a:buFont typeface="Arial" pitchFamily="34" charset="0"/>
              <a:buChar char="•"/>
              <a:defRPr/>
            </a:pPr>
            <a:r>
              <a:rPr lang="en-US" sz="2600" dirty="0"/>
              <a:t>include as a significant factor data on student learning growth for all students (including English Learners and students with disabilities), and other measures of professional practice; </a:t>
            </a:r>
          </a:p>
          <a:p>
            <a:pPr>
              <a:buFont typeface="Arial" pitchFamily="34" charset="0"/>
              <a:buChar char="•"/>
              <a:defRPr/>
            </a:pPr>
            <a:r>
              <a:rPr lang="en-US" sz="2600" dirty="0"/>
              <a:t>evaluate teachers and principals on a regular basis; </a:t>
            </a:r>
          </a:p>
          <a:p>
            <a:pPr>
              <a:buFont typeface="Arial" pitchFamily="34" charset="0"/>
              <a:buChar char="•"/>
              <a:defRPr/>
            </a:pPr>
            <a:r>
              <a:rPr lang="en-US" sz="2600" dirty="0"/>
              <a:t>provide clear, timely, and useful feedback, including feedback that identifies needs and guides professional development; and </a:t>
            </a:r>
          </a:p>
          <a:p>
            <a:pPr>
              <a:buFont typeface="Arial" pitchFamily="34" charset="0"/>
              <a:buChar char="•"/>
              <a:defRPr/>
            </a:pPr>
            <a:r>
              <a:rPr lang="en-US" sz="2600" dirty="0"/>
              <a:t>be used to inform personnel decisions.</a:t>
            </a:r>
          </a:p>
          <a:p>
            <a:endParaRPr lang="en-US" dirty="0"/>
          </a:p>
        </p:txBody>
      </p:sp>
      <p:sp>
        <p:nvSpPr>
          <p:cNvPr id="4" name="Slide Number Placeholder 3"/>
          <p:cNvSpPr>
            <a:spLocks noGrp="1"/>
          </p:cNvSpPr>
          <p:nvPr>
            <p:ph type="sldNum" sz="quarter" idx="12"/>
          </p:nvPr>
        </p:nvSpPr>
        <p:spPr/>
        <p:txBody>
          <a:bodyPr/>
          <a:lstStyle/>
          <a:p>
            <a:fld id="{06FA446C-309B-4179-B23B-05419B4F0E64}" type="slidenum">
              <a:rPr lang="en-US" smtClean="0"/>
              <a:t>11</a:t>
            </a:fld>
            <a:endParaRPr lang="en-US"/>
          </a:p>
        </p:txBody>
      </p:sp>
    </p:spTree>
    <p:extLst>
      <p:ext uri="{BB962C8B-B14F-4D97-AF65-F5344CB8AC3E}">
        <p14:creationId xmlns:p14="http://schemas.microsoft.com/office/powerpoint/2010/main" val="786018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a:t>
            </a:r>
            <a:endParaRPr lang="en-US" dirty="0"/>
          </a:p>
        </p:txBody>
      </p:sp>
      <p:sp>
        <p:nvSpPr>
          <p:cNvPr id="3" name="Content Placeholder 2"/>
          <p:cNvSpPr>
            <a:spLocks noGrp="1"/>
          </p:cNvSpPr>
          <p:nvPr>
            <p:ph idx="1"/>
          </p:nvPr>
        </p:nvSpPr>
        <p:spPr/>
        <p:txBody>
          <a:bodyPr>
            <a:normAutofit/>
          </a:bodyPr>
          <a:lstStyle/>
          <a:p>
            <a:pPr>
              <a:spcBef>
                <a:spcPct val="0"/>
              </a:spcBef>
              <a:spcAft>
                <a:spcPts val="900"/>
              </a:spcAft>
            </a:pPr>
            <a:r>
              <a:rPr lang="en-US" dirty="0">
                <a:ea typeface="ＭＳ Ｐゴシック" pitchFamily="34" charset="-128"/>
              </a:rPr>
              <a:t>September 6, 2012 – </a:t>
            </a:r>
            <a:r>
              <a:rPr lang="en-US" dirty="0" smtClean="0">
                <a:ea typeface="ＭＳ Ｐゴシック" pitchFamily="34" charset="-128"/>
              </a:rPr>
              <a:t>Due </a:t>
            </a:r>
            <a:r>
              <a:rPr lang="en-US" dirty="0">
                <a:ea typeface="ＭＳ Ｐゴシック" pitchFamily="34" charset="-128"/>
              </a:rPr>
              <a:t>date </a:t>
            </a:r>
            <a:r>
              <a:rPr lang="en-US" dirty="0" smtClean="0">
                <a:ea typeface="ＭＳ Ｐゴシック" pitchFamily="34" charset="-128"/>
              </a:rPr>
              <a:t>for </a:t>
            </a:r>
            <a:r>
              <a:rPr lang="en-US" dirty="0">
                <a:ea typeface="ＭＳ Ｐゴシック" pitchFamily="34" charset="-128"/>
              </a:rPr>
              <a:t>submission of waiver request to US ED that would be implemented for 2013-2014 school year based on 2013 assessment results</a:t>
            </a:r>
          </a:p>
          <a:p>
            <a:pPr>
              <a:spcBef>
                <a:spcPct val="0"/>
              </a:spcBef>
              <a:spcAft>
                <a:spcPts val="900"/>
              </a:spcAft>
            </a:pPr>
            <a:r>
              <a:rPr lang="en-US" dirty="0" smtClean="0">
                <a:ea typeface="ＭＳ Ｐゴシック" pitchFamily="34" charset="-128"/>
              </a:rPr>
              <a:t>State </a:t>
            </a:r>
            <a:r>
              <a:rPr lang="en-US" dirty="0">
                <a:ea typeface="ＭＳ Ｐゴシック" pitchFamily="34" charset="-128"/>
              </a:rPr>
              <a:t>may request to “freeze” AMO targets at the 2010-2011 levels for 2011-2012 tests in order to have time to prepare waiver request. State must submit a waiver and receive approval before determining AYP for 2012-2013. If not, the state would make AYP determinations based on current AMO targets for 2012-2013.</a:t>
            </a:r>
            <a:endParaRPr lang="en-US" sz="1200" dirty="0">
              <a:ea typeface="ＭＳ Ｐゴシック" pitchFamily="34" charset="-128"/>
            </a:endParaRPr>
          </a:p>
          <a:p>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12</a:t>
            </a:fld>
            <a:endParaRPr lang="en-US"/>
          </a:p>
        </p:txBody>
      </p:sp>
    </p:spTree>
    <p:extLst>
      <p:ext uri="{BB962C8B-B14F-4D97-AF65-F5344CB8AC3E}">
        <p14:creationId xmlns:p14="http://schemas.microsoft.com/office/powerpoint/2010/main" val="1646918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Review Process</a:t>
            </a:r>
            <a:endParaRPr lang="en-US" dirty="0"/>
          </a:p>
        </p:txBody>
      </p:sp>
      <p:sp>
        <p:nvSpPr>
          <p:cNvPr id="3" name="Content Placeholder 2"/>
          <p:cNvSpPr>
            <a:spLocks noGrp="1"/>
          </p:cNvSpPr>
          <p:nvPr>
            <p:ph idx="1"/>
          </p:nvPr>
        </p:nvSpPr>
        <p:spPr/>
        <p:txBody>
          <a:bodyPr/>
          <a:lstStyle/>
          <a:p>
            <a:pPr>
              <a:spcBef>
                <a:spcPts val="600"/>
              </a:spcBef>
            </a:pPr>
            <a:r>
              <a:rPr lang="en-US" dirty="0">
                <a:ea typeface="ＭＳ Ｐゴシック" pitchFamily="34" charset="-128"/>
              </a:rPr>
              <a:t>State requests will be evaluated by expert peer </a:t>
            </a:r>
            <a:r>
              <a:rPr lang="en-US" dirty="0" smtClean="0">
                <a:ea typeface="ＭＳ Ｐゴシック" pitchFamily="34" charset="-128"/>
              </a:rPr>
              <a:t>reviewers in October 2012</a:t>
            </a:r>
            <a:endParaRPr lang="en-US" dirty="0">
              <a:ea typeface="ＭＳ Ｐゴシック" pitchFamily="34" charset="-128"/>
            </a:endParaRPr>
          </a:p>
          <a:p>
            <a:pPr>
              <a:spcBef>
                <a:spcPts val="600"/>
              </a:spcBef>
            </a:pPr>
            <a:r>
              <a:rPr lang="en-US" dirty="0">
                <a:ea typeface="ＭＳ Ｐゴシック" pitchFamily="34" charset="-128"/>
              </a:rPr>
              <a:t>A state will have multiple opportunities to clarify its plans for reviewers and to answer any questions reviewers may have.</a:t>
            </a:r>
          </a:p>
          <a:p>
            <a:pPr>
              <a:spcBef>
                <a:spcPts val="600"/>
              </a:spcBef>
            </a:pPr>
            <a:r>
              <a:rPr lang="en-US" dirty="0" smtClean="0">
                <a:ea typeface="ＭＳ Ｐゴシック" pitchFamily="34" charset="-128"/>
              </a:rPr>
              <a:t>The </a:t>
            </a:r>
            <a:r>
              <a:rPr lang="en-US" dirty="0">
                <a:ea typeface="ＭＳ Ｐゴシック" pitchFamily="34" charset="-128"/>
              </a:rPr>
              <a:t>US Department of Education will </a:t>
            </a:r>
            <a:r>
              <a:rPr lang="en-US" dirty="0" smtClean="0">
                <a:ea typeface="ＭＳ Ｐゴシック" pitchFamily="34" charset="-128"/>
              </a:rPr>
              <a:t>take into account peer reviewer evaluations and will provide </a:t>
            </a:r>
            <a:r>
              <a:rPr lang="en-US" dirty="0">
                <a:ea typeface="ＭＳ Ｐゴシック" pitchFamily="34" charset="-128"/>
              </a:rPr>
              <a:t>feedback to a state about components of the state</a:t>
            </a:r>
            <a:r>
              <a:rPr lang="en-US" altLang="en-US" dirty="0">
                <a:ea typeface="ＭＳ Ｐゴシック" pitchFamily="34" charset="-128"/>
              </a:rPr>
              <a:t>’</a:t>
            </a:r>
            <a:r>
              <a:rPr lang="en-US" dirty="0">
                <a:ea typeface="ＭＳ Ｐゴシック" pitchFamily="34" charset="-128"/>
              </a:rPr>
              <a:t>s request that need additional </a:t>
            </a:r>
            <a:r>
              <a:rPr lang="en-US" dirty="0" smtClean="0">
                <a:ea typeface="ＭＳ Ｐゴシック" pitchFamily="34" charset="-128"/>
              </a:rPr>
              <a:t>development.</a:t>
            </a:r>
            <a:endParaRPr lang="en-US" dirty="0">
              <a:ea typeface="ＭＳ Ｐゴシック" pitchFamily="34" charset="-128"/>
            </a:endParaRPr>
          </a:p>
          <a:p>
            <a:pPr>
              <a:spcBef>
                <a:spcPts val="600"/>
              </a:spcBef>
            </a:pPr>
            <a:r>
              <a:rPr lang="en-US" dirty="0" smtClean="0">
                <a:ea typeface="ＭＳ Ｐゴシック" pitchFamily="34" charset="-128"/>
              </a:rPr>
              <a:t>States continue to work with US ED to make revisions to plan with the goal of reaching approved status.</a:t>
            </a:r>
            <a:endParaRPr lang="en-US" dirty="0">
              <a:ea typeface="ＭＳ Ｐゴシック" pitchFamily="34" charset="-128"/>
            </a:endParaRPr>
          </a:p>
          <a:p>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13</a:t>
            </a:fld>
            <a:endParaRPr lang="en-US"/>
          </a:p>
        </p:txBody>
      </p:sp>
    </p:spTree>
    <p:extLst>
      <p:ext uri="{BB962C8B-B14F-4D97-AF65-F5344CB8AC3E}">
        <p14:creationId xmlns:p14="http://schemas.microsoft.com/office/powerpoint/2010/main" val="1684128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FAQs</a:t>
            </a:r>
            <a:endParaRPr lang="en-US" dirty="0"/>
          </a:p>
        </p:txBody>
      </p:sp>
      <p:sp>
        <p:nvSpPr>
          <p:cNvPr id="3" name="Content Placeholder 2"/>
          <p:cNvSpPr>
            <a:spLocks noGrp="1"/>
          </p:cNvSpPr>
          <p:nvPr>
            <p:ph idx="1"/>
          </p:nvPr>
        </p:nvSpPr>
        <p:spPr/>
        <p:txBody>
          <a:bodyPr/>
          <a:lstStyle/>
          <a:p>
            <a:r>
              <a:rPr lang="en-US" dirty="0" smtClean="0"/>
              <a:t>What happens if the state’s waiver application is not approved?</a:t>
            </a:r>
          </a:p>
          <a:p>
            <a:pPr lvl="1"/>
            <a:r>
              <a:rPr lang="en-US" dirty="0" smtClean="0"/>
              <a:t>The state will continue to follow the current law as written with all NCLB requirements. AYP would be measured on the currently approved AMO targets for the 2013 tests, not the “frozen” AMO targets for 2011. All school and district improvement, corrective action, and restructuring consequences would be applied for 2013-2014 school year.</a:t>
            </a:r>
          </a:p>
          <a:p>
            <a:r>
              <a:rPr lang="en-US" dirty="0" smtClean="0"/>
              <a:t>What happens if ESEA is reauthorized?</a:t>
            </a:r>
          </a:p>
          <a:p>
            <a:pPr lvl="1"/>
            <a:r>
              <a:rPr lang="en-US" dirty="0" smtClean="0"/>
              <a:t>The state would be required to implement the provisions of the new law at the time it takes effect. Some of the elements of the waiver provisions might be continued under the new law, and others would need to be changed.</a:t>
            </a:r>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14</a:t>
            </a:fld>
            <a:endParaRPr lang="en-US"/>
          </a:p>
        </p:txBody>
      </p:sp>
    </p:spTree>
    <p:extLst>
      <p:ext uri="{BB962C8B-B14F-4D97-AF65-F5344CB8AC3E}">
        <p14:creationId xmlns:p14="http://schemas.microsoft.com/office/powerpoint/2010/main" val="3679044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on Waiver Proposal</a:t>
            </a:r>
            <a:endParaRPr lang="en-US" dirty="0"/>
          </a:p>
        </p:txBody>
      </p:sp>
      <p:sp>
        <p:nvSpPr>
          <p:cNvPr id="3" name="Content Placeholder 2"/>
          <p:cNvSpPr>
            <a:spLocks noGrp="1"/>
          </p:cNvSpPr>
          <p:nvPr>
            <p:ph idx="1"/>
          </p:nvPr>
        </p:nvSpPr>
        <p:spPr/>
        <p:txBody>
          <a:bodyPr>
            <a:normAutofit/>
          </a:bodyPr>
          <a:lstStyle/>
          <a:p>
            <a:r>
              <a:rPr lang="en-US" dirty="0" smtClean="0"/>
              <a:t>Submit comments and feedback by </a:t>
            </a:r>
            <a:r>
              <a:rPr lang="en-US" b="1" dirty="0" smtClean="0"/>
              <a:t>August 21 </a:t>
            </a:r>
            <a:r>
              <a:rPr lang="en-US" dirty="0" smtClean="0"/>
              <a:t>on Alaska’s waiver proposal through the online feedback form.</a:t>
            </a:r>
          </a:p>
          <a:p>
            <a:pPr lvl="1"/>
            <a:r>
              <a:rPr lang="en-US" dirty="0"/>
              <a:t>Link under “News &amp; Announcements” on EED’s home page: </a:t>
            </a:r>
            <a:r>
              <a:rPr lang="en-US" dirty="0">
                <a:hlinkClick r:id="rId2"/>
              </a:rPr>
              <a:t>http://education.alaska.gov</a:t>
            </a:r>
            <a:endParaRPr lang="en-US" dirty="0"/>
          </a:p>
          <a:p>
            <a:r>
              <a:rPr lang="en-US" dirty="0" smtClean="0"/>
              <a:t>See information about Alaska’s proposal for the waiver, and a draft copy of the proposal on the ESEA Flexibility </a:t>
            </a:r>
            <a:r>
              <a:rPr lang="en-US" dirty="0"/>
              <a:t>Waiver </a:t>
            </a:r>
            <a:r>
              <a:rPr lang="en-US" dirty="0" smtClean="0"/>
              <a:t>page.</a:t>
            </a:r>
          </a:p>
          <a:p>
            <a:pPr lvl="1"/>
            <a:r>
              <a:rPr lang="en-US" dirty="0" smtClean="0">
                <a:hlinkClick r:id="rId3"/>
              </a:rPr>
              <a:t>http</a:t>
            </a:r>
            <a:r>
              <a:rPr lang="en-US" dirty="0">
                <a:hlinkClick r:id="rId3"/>
              </a:rPr>
              <a:t>://</a:t>
            </a:r>
            <a:r>
              <a:rPr lang="en-US" dirty="0" smtClean="0">
                <a:hlinkClick r:id="rId3"/>
              </a:rPr>
              <a:t>education.alaska.gov/nclb/esea.html</a:t>
            </a:r>
            <a:endParaRPr lang="en-US" dirty="0" smtClean="0"/>
          </a:p>
          <a:p>
            <a:r>
              <a:rPr lang="en-US" dirty="0" smtClean="0"/>
              <a:t>Participate in webinars/audio conferences to learn about the waiver proposal. See schedule on the ESEA Flexibility Waiver page.</a:t>
            </a:r>
          </a:p>
        </p:txBody>
      </p:sp>
      <p:sp>
        <p:nvSpPr>
          <p:cNvPr id="4" name="Slide Number Placeholder 3"/>
          <p:cNvSpPr>
            <a:spLocks noGrp="1"/>
          </p:cNvSpPr>
          <p:nvPr>
            <p:ph type="sldNum" sz="quarter" idx="12"/>
          </p:nvPr>
        </p:nvSpPr>
        <p:spPr/>
        <p:txBody>
          <a:bodyPr/>
          <a:lstStyle/>
          <a:p>
            <a:fld id="{08F394ED-C83B-48CE-BD27-1442A7AEAE53}" type="slidenum">
              <a:rPr lang="en-US" smtClean="0"/>
              <a:t>15</a:t>
            </a:fld>
            <a:endParaRPr lang="en-US" dirty="0"/>
          </a:p>
        </p:txBody>
      </p:sp>
    </p:spTree>
    <p:extLst>
      <p:ext uri="{BB962C8B-B14F-4D97-AF65-F5344CB8AC3E}">
        <p14:creationId xmlns:p14="http://schemas.microsoft.com/office/powerpoint/2010/main" val="2249759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Apply for a Waiver?</a:t>
            </a:r>
            <a:endParaRPr lang="en-US" dirty="0"/>
          </a:p>
        </p:txBody>
      </p:sp>
      <p:sp>
        <p:nvSpPr>
          <p:cNvPr id="3" name="Content Placeholder 2"/>
          <p:cNvSpPr>
            <a:spLocks noGrp="1"/>
          </p:cNvSpPr>
          <p:nvPr>
            <p:ph idx="1"/>
          </p:nvPr>
        </p:nvSpPr>
        <p:spPr/>
        <p:txBody>
          <a:bodyPr>
            <a:normAutofit lnSpcReduction="10000"/>
          </a:bodyPr>
          <a:lstStyle/>
          <a:p>
            <a:pPr marL="0" indent="0">
              <a:buNone/>
              <a:defRPr/>
            </a:pPr>
            <a:r>
              <a:rPr lang="en-US" dirty="0">
                <a:ea typeface="ＭＳ Ｐゴシック" charset="-128"/>
              </a:rPr>
              <a:t>Under the current version of the Elementary and Secondary Education Act (ESEA) known as NCLB:</a:t>
            </a:r>
          </a:p>
          <a:p>
            <a:pPr>
              <a:defRPr/>
            </a:pPr>
            <a:r>
              <a:rPr lang="en-US" dirty="0">
                <a:ea typeface="ＭＳ Ｐゴシック" charset="-128"/>
              </a:rPr>
              <a:t>Current AMO targets are rising every year with targets for all students to be proficient in 2013-2014.</a:t>
            </a:r>
          </a:p>
          <a:p>
            <a:pPr>
              <a:defRPr/>
            </a:pPr>
            <a:r>
              <a:rPr lang="en-US" dirty="0">
                <a:ea typeface="ＭＳ Ｐゴシック" charset="-128"/>
              </a:rPr>
              <a:t>The number of Alaska schools not making AYP will increase dramatically over the next two years if the targets do not change.</a:t>
            </a:r>
          </a:p>
          <a:p>
            <a:pPr>
              <a:defRPr/>
            </a:pPr>
            <a:r>
              <a:rPr lang="en-US" dirty="0">
                <a:ea typeface="ＭＳ Ｐゴシック" charset="-128"/>
              </a:rPr>
              <a:t>Current NCLB targets are “all or nothing” for meeting AYP and do not recognize school or student growth or progress. </a:t>
            </a:r>
          </a:p>
          <a:p>
            <a:pPr>
              <a:defRPr/>
            </a:pPr>
            <a:r>
              <a:rPr lang="en-US" dirty="0">
                <a:ea typeface="ＭＳ Ｐゴシック" charset="-128"/>
              </a:rPr>
              <a:t>NCLB requirements may create barriers to state and local implementation of reforms that could focus resources where they are needed most. </a:t>
            </a:r>
          </a:p>
          <a:p>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2</a:t>
            </a:fld>
            <a:endParaRPr lang="en-US"/>
          </a:p>
        </p:txBody>
      </p:sp>
    </p:spTree>
    <p:extLst>
      <p:ext uri="{BB962C8B-B14F-4D97-AF65-F5344CB8AC3E}">
        <p14:creationId xmlns:p14="http://schemas.microsoft.com/office/powerpoint/2010/main" val="2128632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Provisions of NCLB to be Waived</a:t>
            </a:r>
            <a:endParaRPr lang="en-US" dirty="0"/>
          </a:p>
        </p:txBody>
      </p:sp>
      <p:sp>
        <p:nvSpPr>
          <p:cNvPr id="3" name="Content Placeholder 2"/>
          <p:cNvSpPr>
            <a:spLocks noGrp="1"/>
          </p:cNvSpPr>
          <p:nvPr>
            <p:ph idx="1"/>
          </p:nvPr>
        </p:nvSpPr>
        <p:spPr/>
        <p:txBody>
          <a:bodyPr>
            <a:normAutofit lnSpcReduction="10000"/>
          </a:bodyPr>
          <a:lstStyle/>
          <a:p>
            <a:pPr marL="457200" indent="-457200">
              <a:spcBef>
                <a:spcPct val="0"/>
              </a:spcBef>
              <a:spcAft>
                <a:spcPts val="1200"/>
              </a:spcAft>
              <a:buFont typeface="+mj-lt"/>
              <a:buAutoNum type="arabicPeriod"/>
              <a:defRPr/>
            </a:pPr>
            <a:r>
              <a:rPr lang="en-US" spc="-50" dirty="0">
                <a:ea typeface="ＭＳ Ｐゴシック" charset="-128"/>
              </a:rPr>
              <a:t>Current timeline for all students to be proficient by 2013–2014</a:t>
            </a:r>
            <a:endParaRPr lang="en-US" sz="1200" spc="-50" dirty="0">
              <a:ea typeface="ＭＳ Ｐゴシック" charset="-128"/>
            </a:endParaRPr>
          </a:p>
          <a:p>
            <a:pPr marL="457200" indent="-457200">
              <a:spcBef>
                <a:spcPct val="0"/>
              </a:spcBef>
              <a:spcAft>
                <a:spcPts val="1200"/>
              </a:spcAft>
              <a:buFont typeface="Arial" pitchFamily="34" charset="0"/>
              <a:buAutoNum type="arabicPeriod" startAt="2"/>
              <a:defRPr/>
            </a:pPr>
            <a:r>
              <a:rPr lang="en-US" dirty="0">
                <a:ea typeface="ＭＳ Ｐゴシック" charset="-128"/>
              </a:rPr>
              <a:t>Current school improvement levels and required consequences (school improvement, corrective action and restructuring)</a:t>
            </a:r>
          </a:p>
          <a:p>
            <a:pPr marL="457200" indent="-457200">
              <a:spcBef>
                <a:spcPct val="0"/>
              </a:spcBef>
              <a:spcAft>
                <a:spcPts val="1200"/>
              </a:spcAft>
              <a:buFont typeface="Arial" pitchFamily="34" charset="0"/>
              <a:buAutoNum type="arabicPeriod" startAt="2"/>
              <a:defRPr/>
            </a:pPr>
            <a:r>
              <a:rPr lang="en-US" dirty="0">
                <a:ea typeface="ＭＳ Ｐゴシック" charset="-128"/>
              </a:rPr>
              <a:t>Current requirement to use 20% of Title I-A allocation for choice/SES for schools in improvement</a:t>
            </a:r>
          </a:p>
          <a:p>
            <a:pPr marL="457200" indent="-457200">
              <a:spcBef>
                <a:spcPct val="0"/>
              </a:spcBef>
              <a:spcAft>
                <a:spcPts val="1200"/>
              </a:spcAft>
              <a:buFont typeface="Arial" pitchFamily="34" charset="0"/>
              <a:buAutoNum type="arabicPeriod" startAt="2"/>
              <a:defRPr/>
            </a:pPr>
            <a:r>
              <a:rPr lang="en-US" dirty="0">
                <a:ea typeface="ＭＳ Ｐゴシック" charset="-128"/>
              </a:rPr>
              <a:t>Current requirements and consequences for districts to be identified for improvement or corrective action</a:t>
            </a:r>
          </a:p>
          <a:p>
            <a:pPr marL="457200" indent="-457200">
              <a:spcBef>
                <a:spcPct val="0"/>
              </a:spcBef>
              <a:spcAft>
                <a:spcPts val="1200"/>
              </a:spcAft>
              <a:buFont typeface="Arial" pitchFamily="34" charset="0"/>
              <a:buAutoNum type="arabicPeriod" startAt="2"/>
              <a:defRPr/>
            </a:pPr>
            <a:r>
              <a:rPr lang="en-US" dirty="0">
                <a:ea typeface="ＭＳ Ｐゴシック" charset="-128"/>
              </a:rPr>
              <a:t>Current highly qualified teacher plan requirements (but still must meet targets for all teachers to be highly qualified</a:t>
            </a:r>
            <a:r>
              <a:rPr lang="en-US" dirty="0" smtClean="0">
                <a:ea typeface="ＭＳ Ｐゴシック" charset="-128"/>
              </a:rPr>
              <a:t>)</a:t>
            </a:r>
            <a:endParaRPr lang="en-US" dirty="0">
              <a:ea typeface="ＭＳ Ｐゴシック" charset="-128"/>
            </a:endParaRPr>
          </a:p>
        </p:txBody>
      </p:sp>
      <p:sp>
        <p:nvSpPr>
          <p:cNvPr id="4" name="Slide Number Placeholder 3"/>
          <p:cNvSpPr>
            <a:spLocks noGrp="1"/>
          </p:cNvSpPr>
          <p:nvPr>
            <p:ph type="sldNum" sz="quarter" idx="12"/>
          </p:nvPr>
        </p:nvSpPr>
        <p:spPr/>
        <p:txBody>
          <a:bodyPr/>
          <a:lstStyle/>
          <a:p>
            <a:fld id="{08F394ED-C83B-48CE-BD27-1442A7AEAE53}" type="slidenum">
              <a:rPr lang="en-US" smtClean="0"/>
              <a:t>3</a:t>
            </a:fld>
            <a:endParaRPr lang="en-US"/>
          </a:p>
        </p:txBody>
      </p:sp>
    </p:spTree>
    <p:extLst>
      <p:ext uri="{BB962C8B-B14F-4D97-AF65-F5344CB8AC3E}">
        <p14:creationId xmlns:p14="http://schemas.microsoft.com/office/powerpoint/2010/main" val="613900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Provisions to be Waived</a:t>
            </a:r>
            <a:endParaRPr lang="en-US" dirty="0"/>
          </a:p>
        </p:txBody>
      </p:sp>
      <p:sp>
        <p:nvSpPr>
          <p:cNvPr id="3" name="Content Placeholder 2"/>
          <p:cNvSpPr>
            <a:spLocks noGrp="1"/>
          </p:cNvSpPr>
          <p:nvPr>
            <p:ph idx="1"/>
          </p:nvPr>
        </p:nvSpPr>
        <p:spPr/>
        <p:txBody>
          <a:bodyPr/>
          <a:lstStyle/>
          <a:p>
            <a:pPr>
              <a:spcBef>
                <a:spcPts val="1200"/>
              </a:spcBef>
              <a:buFont typeface="Arial" charset="0"/>
              <a:buAutoNum type="arabicPeriod" startAt="6"/>
            </a:pPr>
            <a:r>
              <a:rPr lang="en-US" dirty="0">
                <a:ea typeface="ＭＳ Ｐゴシック" pitchFamily="34" charset="-128"/>
              </a:rPr>
              <a:t>Allows rural districts eligible for REAP to use funds for any purpose regardless of AYP status and increases flexibility under transfer of funds provision.</a:t>
            </a:r>
          </a:p>
          <a:p>
            <a:pPr>
              <a:spcBef>
                <a:spcPts val="1200"/>
              </a:spcBef>
              <a:buFont typeface="Arial" charset="0"/>
              <a:buAutoNum type="arabicPeriod" startAt="6"/>
            </a:pPr>
            <a:r>
              <a:rPr lang="en-US" dirty="0">
                <a:ea typeface="ＭＳ Ｐゴシック" pitchFamily="34" charset="-128"/>
              </a:rPr>
              <a:t>Allows Title I schools to operate schoolwide programs with less than 40% poverty.</a:t>
            </a:r>
          </a:p>
          <a:p>
            <a:pPr>
              <a:spcBef>
                <a:spcPts val="1200"/>
              </a:spcBef>
              <a:buFont typeface="Arial" charset="0"/>
              <a:buAutoNum type="arabicPeriod" startAt="6"/>
            </a:pPr>
            <a:r>
              <a:rPr lang="en-US" dirty="0">
                <a:ea typeface="ＭＳ Ｐゴシック" pitchFamily="34" charset="-128"/>
              </a:rPr>
              <a:t>Allows school improvement funds under section 1003(a) to serve any Title I priority or focus school and SIG funds under 1003(g) to serve any Title I priority school.</a:t>
            </a:r>
          </a:p>
          <a:p>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4</a:t>
            </a:fld>
            <a:endParaRPr lang="en-US"/>
          </a:p>
        </p:txBody>
      </p:sp>
    </p:spTree>
    <p:extLst>
      <p:ext uri="{BB962C8B-B14F-4D97-AF65-F5344CB8AC3E}">
        <p14:creationId xmlns:p14="http://schemas.microsoft.com/office/powerpoint/2010/main" val="1845053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Key Principles for Waivers</a:t>
            </a:r>
            <a:endParaRPr lang="en-US" dirty="0"/>
          </a:p>
        </p:txBody>
      </p:sp>
      <p:sp>
        <p:nvSpPr>
          <p:cNvPr id="3" name="Content Placeholder 2"/>
          <p:cNvSpPr>
            <a:spLocks noGrp="1"/>
          </p:cNvSpPr>
          <p:nvPr>
            <p:ph idx="1"/>
          </p:nvPr>
        </p:nvSpPr>
        <p:spPr/>
        <p:txBody>
          <a:bodyPr/>
          <a:lstStyle/>
          <a:p>
            <a:pPr marL="465138" indent="-465138">
              <a:spcBef>
                <a:spcPts val="0"/>
              </a:spcBef>
              <a:spcAft>
                <a:spcPts val="1200"/>
              </a:spcAft>
              <a:buFont typeface="+mj-lt"/>
              <a:buAutoNum type="arabicPeriod"/>
              <a:defRPr/>
            </a:pPr>
            <a:r>
              <a:rPr lang="en-US" dirty="0"/>
              <a:t>College- and Career-Ready Expectations for All </a:t>
            </a:r>
            <a:r>
              <a:rPr lang="en-US" dirty="0" smtClean="0"/>
              <a:t>Students</a:t>
            </a:r>
            <a:br>
              <a:rPr lang="en-US" dirty="0" smtClean="0"/>
            </a:br>
            <a:endParaRPr lang="en-US" sz="2000" dirty="0"/>
          </a:p>
          <a:p>
            <a:pPr marL="457200" indent="-457200">
              <a:spcBef>
                <a:spcPts val="0"/>
              </a:spcBef>
              <a:spcAft>
                <a:spcPts val="1200"/>
              </a:spcAft>
              <a:buFont typeface="+mj-lt"/>
              <a:buAutoNum type="arabicPeriod"/>
              <a:defRPr/>
            </a:pPr>
            <a:r>
              <a:rPr lang="en-US" dirty="0"/>
              <a:t>State-Developed Differentiated Recognition, Accountability, and </a:t>
            </a:r>
            <a:r>
              <a:rPr lang="en-US" dirty="0" smtClean="0"/>
              <a:t>Support</a:t>
            </a:r>
            <a:br>
              <a:rPr lang="en-US" dirty="0" smtClean="0"/>
            </a:br>
            <a:endParaRPr lang="en-US" dirty="0"/>
          </a:p>
          <a:p>
            <a:pPr marL="457200" indent="-457200">
              <a:spcBef>
                <a:spcPts val="0"/>
              </a:spcBef>
              <a:spcAft>
                <a:spcPts val="1200"/>
              </a:spcAft>
              <a:buFont typeface="+mj-lt"/>
              <a:buAutoNum type="arabicPeriod"/>
              <a:defRPr/>
            </a:pPr>
            <a:r>
              <a:rPr lang="en-US" dirty="0"/>
              <a:t>Supporting Effective Instruction and Leadership</a:t>
            </a:r>
          </a:p>
          <a:p>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5</a:t>
            </a:fld>
            <a:endParaRPr lang="en-US"/>
          </a:p>
        </p:txBody>
      </p:sp>
    </p:spTree>
    <p:extLst>
      <p:ext uri="{BB962C8B-B14F-4D97-AF65-F5344CB8AC3E}">
        <p14:creationId xmlns:p14="http://schemas.microsoft.com/office/powerpoint/2010/main" val="2538130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a typeface="ＭＳ Ｐゴシック" pitchFamily="34" charset="-128"/>
              </a:rPr>
              <a:t>Principle 1: College- and Career-Ready Expectations for All Students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Requirements for waiver:</a:t>
            </a:r>
          </a:p>
          <a:p>
            <a:pPr>
              <a:spcBef>
                <a:spcPct val="0"/>
              </a:spcBef>
              <a:spcAft>
                <a:spcPts val="900"/>
              </a:spcAft>
            </a:pPr>
            <a:r>
              <a:rPr lang="en-US" dirty="0">
                <a:ea typeface="ＭＳ Ｐゴシック" pitchFamily="34" charset="-128"/>
              </a:rPr>
              <a:t>Adopt college- and </a:t>
            </a:r>
            <a:r>
              <a:rPr lang="en-US" b="1" dirty="0">
                <a:ea typeface="ＭＳ Ｐゴシック" pitchFamily="34" charset="-128"/>
              </a:rPr>
              <a:t>career-ready (CCR) standards </a:t>
            </a:r>
            <a:r>
              <a:rPr lang="en-US" dirty="0">
                <a:ea typeface="ＭＳ Ｐゴシック" pitchFamily="34" charset="-128"/>
              </a:rPr>
              <a:t>in at least reading/language arts and mathematics (not required to adopt Common Core standards; state’s standards would need approval from Institutions of Higher Education that students who meet standards would not need remediation in college)</a:t>
            </a:r>
          </a:p>
          <a:p>
            <a:pPr>
              <a:spcBef>
                <a:spcPct val="0"/>
              </a:spcBef>
              <a:spcAft>
                <a:spcPts val="900"/>
              </a:spcAft>
            </a:pPr>
            <a:r>
              <a:rPr lang="en-US" dirty="0">
                <a:ea typeface="ＭＳ Ｐゴシック" pitchFamily="34" charset="-128"/>
              </a:rPr>
              <a:t>Transition to and implementation of CCR standards</a:t>
            </a:r>
          </a:p>
          <a:p>
            <a:pPr>
              <a:spcBef>
                <a:spcPct val="0"/>
              </a:spcBef>
              <a:spcAft>
                <a:spcPts val="900"/>
              </a:spcAft>
            </a:pPr>
            <a:r>
              <a:rPr lang="en-US" dirty="0">
                <a:ea typeface="ＭＳ Ｐゴシック" pitchFamily="34" charset="-128"/>
              </a:rPr>
              <a:t>Develop and administer statewide, aligned, </a:t>
            </a:r>
            <a:r>
              <a:rPr lang="en-US" b="1" dirty="0">
                <a:ea typeface="ＭＳ Ｐゴシック" pitchFamily="34" charset="-128"/>
              </a:rPr>
              <a:t>high-quality  assessments </a:t>
            </a:r>
            <a:r>
              <a:rPr lang="en-US" dirty="0">
                <a:ea typeface="ＭＳ Ｐゴシック" pitchFamily="34" charset="-128"/>
              </a:rPr>
              <a:t>that measure student growth </a:t>
            </a:r>
          </a:p>
          <a:p>
            <a:pPr>
              <a:spcAft>
                <a:spcPts val="900"/>
              </a:spcAft>
            </a:pPr>
            <a:r>
              <a:rPr lang="en-US" dirty="0">
                <a:ea typeface="ＭＳ Ｐゴシック" pitchFamily="34" charset="-128"/>
              </a:rPr>
              <a:t>Adopt English Language Proficiency (ELP) standards for English Learners that correspond to the state</a:t>
            </a:r>
            <a:r>
              <a:rPr lang="en-US" altLang="en-US" dirty="0">
                <a:ea typeface="ＭＳ Ｐゴシック" pitchFamily="34" charset="-128"/>
              </a:rPr>
              <a:t>’</a:t>
            </a:r>
            <a:r>
              <a:rPr lang="en-US" dirty="0">
                <a:ea typeface="ＭＳ Ｐゴシック" pitchFamily="34" charset="-128"/>
              </a:rPr>
              <a:t>s new CCR standards and develop aligned ELP assessments</a:t>
            </a:r>
          </a:p>
          <a:p>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6</a:t>
            </a:fld>
            <a:endParaRPr lang="en-US"/>
          </a:p>
        </p:txBody>
      </p:sp>
    </p:spTree>
    <p:extLst>
      <p:ext uri="{BB962C8B-B14F-4D97-AF65-F5344CB8AC3E}">
        <p14:creationId xmlns:p14="http://schemas.microsoft.com/office/powerpoint/2010/main" val="3848258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Principle 2 - Accountability &amp; Support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Requirements for waiver:</a:t>
            </a:r>
          </a:p>
          <a:p>
            <a:r>
              <a:rPr lang="en-US" dirty="0" smtClean="0"/>
              <a:t>Accountability system for all schools</a:t>
            </a:r>
          </a:p>
          <a:p>
            <a:pPr lvl="1"/>
            <a:r>
              <a:rPr lang="en-US" dirty="0" smtClean="0"/>
              <a:t>Provide </a:t>
            </a:r>
            <a:r>
              <a:rPr lang="en-US" dirty="0"/>
              <a:t>a </a:t>
            </a:r>
            <a:r>
              <a:rPr lang="en-US" dirty="0" smtClean="0"/>
              <a:t>state developed differentiated </a:t>
            </a:r>
            <a:r>
              <a:rPr lang="en-US" dirty="0"/>
              <a:t>accountability system for all schools </a:t>
            </a:r>
            <a:r>
              <a:rPr lang="en-US" dirty="0" smtClean="0"/>
              <a:t>to </a:t>
            </a:r>
            <a:r>
              <a:rPr lang="en-US" dirty="0"/>
              <a:t>improve student achievement and school performance, close achievement gaps, and increase the quality of instruction for all students </a:t>
            </a:r>
          </a:p>
          <a:p>
            <a:r>
              <a:rPr lang="en-US" dirty="0" smtClean="0"/>
              <a:t>AMO targets </a:t>
            </a:r>
          </a:p>
          <a:p>
            <a:pPr lvl="1"/>
            <a:r>
              <a:rPr lang="en-US" dirty="0" smtClean="0"/>
              <a:t>Set </a:t>
            </a:r>
            <a:r>
              <a:rPr lang="en-US" dirty="0"/>
              <a:t>ambitious but achievable AMO targets for the percent of students proficient in English/Language Arts and </a:t>
            </a:r>
            <a:r>
              <a:rPr lang="en-US" dirty="0" smtClean="0"/>
              <a:t>Math; report for all students and all NCLB subgroups annually </a:t>
            </a:r>
            <a:endParaRPr lang="en-US" dirty="0"/>
          </a:p>
          <a:p>
            <a:r>
              <a:rPr lang="en-US" dirty="0" smtClean="0"/>
              <a:t>Incentives </a:t>
            </a:r>
            <a:r>
              <a:rPr lang="en-US" dirty="0"/>
              <a:t>and supports for all Title I schools </a:t>
            </a:r>
          </a:p>
          <a:p>
            <a:r>
              <a:rPr lang="en-US" dirty="0" smtClean="0"/>
              <a:t>Build </a:t>
            </a:r>
            <a:r>
              <a:rPr lang="en-US" dirty="0"/>
              <a:t>state, district, and school capacity to improve student learning in all schools </a:t>
            </a:r>
          </a:p>
          <a:p>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7</a:t>
            </a:fld>
            <a:endParaRPr lang="en-US"/>
          </a:p>
        </p:txBody>
      </p:sp>
    </p:spTree>
    <p:extLst>
      <p:ext uri="{BB962C8B-B14F-4D97-AF65-F5344CB8AC3E}">
        <p14:creationId xmlns:p14="http://schemas.microsoft.com/office/powerpoint/2010/main" val="1789662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 2 – Reward, Priority &amp; Focus Schools</a:t>
            </a:r>
            <a:endParaRPr lang="en-US" dirty="0"/>
          </a:p>
        </p:txBody>
      </p:sp>
      <p:sp>
        <p:nvSpPr>
          <p:cNvPr id="3" name="Content Placeholder 2"/>
          <p:cNvSpPr>
            <a:spLocks noGrp="1"/>
          </p:cNvSpPr>
          <p:nvPr>
            <p:ph idx="1"/>
          </p:nvPr>
        </p:nvSpPr>
        <p:spPr/>
        <p:txBody>
          <a:bodyPr/>
          <a:lstStyle/>
          <a:p>
            <a:r>
              <a:rPr lang="en-US" b="1" dirty="0">
                <a:ea typeface="ＭＳ Ｐゴシック" pitchFamily="34" charset="-128"/>
              </a:rPr>
              <a:t>Reward schools</a:t>
            </a:r>
            <a:r>
              <a:rPr lang="en-US" dirty="0">
                <a:ea typeface="ＭＳ Ｐゴシック" pitchFamily="34" charset="-128"/>
              </a:rPr>
              <a:t>: Provide incentives and recognition for high-progress and highest-performing Title I schools</a:t>
            </a:r>
          </a:p>
          <a:p>
            <a:r>
              <a:rPr lang="en-US" b="1" dirty="0">
                <a:ea typeface="ＭＳ Ｐゴシック" pitchFamily="34" charset="-128"/>
              </a:rPr>
              <a:t>Priority schools: </a:t>
            </a:r>
            <a:r>
              <a:rPr lang="en-US" dirty="0">
                <a:ea typeface="ＭＳ Ｐゴシック" pitchFamily="34" charset="-128"/>
              </a:rPr>
              <a:t>Identify at least 5% of Title I lowest-performing schools and implement interventions aligned with the </a:t>
            </a:r>
            <a:r>
              <a:rPr lang="en-US" b="1" dirty="0">
                <a:ea typeface="ＭＳ Ｐゴシック" pitchFamily="34" charset="-128"/>
              </a:rPr>
              <a:t>turnaround</a:t>
            </a:r>
            <a:r>
              <a:rPr lang="en-US" dirty="0">
                <a:ea typeface="ＭＳ Ｐゴシック" pitchFamily="34" charset="-128"/>
              </a:rPr>
              <a:t> </a:t>
            </a:r>
            <a:r>
              <a:rPr lang="en-US" b="1" dirty="0">
                <a:ea typeface="ＭＳ Ｐゴシック" pitchFamily="34" charset="-128"/>
              </a:rPr>
              <a:t>principles </a:t>
            </a:r>
            <a:r>
              <a:rPr lang="en-US" dirty="0">
                <a:ea typeface="ＭＳ Ｐゴシック" pitchFamily="34" charset="-128"/>
              </a:rPr>
              <a:t>required by US ED in the waiver package</a:t>
            </a:r>
          </a:p>
          <a:p>
            <a:r>
              <a:rPr lang="en-US" b="1" dirty="0">
                <a:ea typeface="ＭＳ Ｐゴシック" pitchFamily="34" charset="-128"/>
              </a:rPr>
              <a:t>Focus schools: </a:t>
            </a:r>
            <a:r>
              <a:rPr lang="en-US" dirty="0">
                <a:ea typeface="ＭＳ Ｐゴシック" pitchFamily="34" charset="-128"/>
              </a:rPr>
              <a:t>Identify at least 10% of Title I schools as those with the greatest achievement gaps or low graduation rates and implement interventions in those schools to close achievement gaps and raise graduation rates</a:t>
            </a:r>
          </a:p>
          <a:p>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8</a:t>
            </a:fld>
            <a:endParaRPr lang="en-US"/>
          </a:p>
        </p:txBody>
      </p:sp>
    </p:spTree>
    <p:extLst>
      <p:ext uri="{BB962C8B-B14F-4D97-AF65-F5344CB8AC3E}">
        <p14:creationId xmlns:p14="http://schemas.microsoft.com/office/powerpoint/2010/main" val="916507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2 - Turnaround Principles </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sz="2600" dirty="0" smtClean="0"/>
              <a:t>Required for 3 years in Priority schools:</a:t>
            </a:r>
          </a:p>
          <a:p>
            <a:r>
              <a:rPr lang="en-US" dirty="0" smtClean="0"/>
              <a:t>Ensure </a:t>
            </a:r>
            <a:r>
              <a:rPr lang="en-US" b="1" dirty="0"/>
              <a:t>strong leadership </a:t>
            </a:r>
            <a:r>
              <a:rPr lang="en-US" dirty="0"/>
              <a:t>by replacing the principal or demonstrate principal effectiveness; </a:t>
            </a:r>
          </a:p>
          <a:p>
            <a:r>
              <a:rPr lang="en-US" dirty="0"/>
              <a:t>ensure </a:t>
            </a:r>
            <a:r>
              <a:rPr lang="en-US" b="1" dirty="0"/>
              <a:t>effective teachers </a:t>
            </a:r>
            <a:r>
              <a:rPr lang="en-US" dirty="0"/>
              <a:t>by reviewing quality of staff and retaining those determined to be effective and providing professional development; </a:t>
            </a:r>
          </a:p>
          <a:p>
            <a:r>
              <a:rPr lang="en-US" dirty="0"/>
              <a:t>Redesign school day, week or year to provide </a:t>
            </a:r>
            <a:r>
              <a:rPr lang="en-US" b="1" dirty="0"/>
              <a:t>additional time for student learning and teacher collaboration</a:t>
            </a:r>
            <a:r>
              <a:rPr lang="en-US" dirty="0"/>
              <a:t>; </a:t>
            </a:r>
          </a:p>
          <a:p>
            <a:r>
              <a:rPr lang="en-US" dirty="0"/>
              <a:t>ensure research-based and aligned </a:t>
            </a:r>
            <a:r>
              <a:rPr lang="en-US" b="1" dirty="0"/>
              <a:t>instructional programs</a:t>
            </a:r>
            <a:r>
              <a:rPr lang="en-US" dirty="0"/>
              <a:t>; </a:t>
            </a:r>
          </a:p>
          <a:p>
            <a:r>
              <a:rPr lang="en-US" dirty="0"/>
              <a:t>use student </a:t>
            </a:r>
            <a:r>
              <a:rPr lang="en-US" b="1" dirty="0"/>
              <a:t>data to inform instruction</a:t>
            </a:r>
            <a:r>
              <a:rPr lang="en-US" dirty="0"/>
              <a:t>; </a:t>
            </a:r>
          </a:p>
          <a:p>
            <a:r>
              <a:rPr lang="en-US" dirty="0"/>
              <a:t>establish </a:t>
            </a:r>
            <a:r>
              <a:rPr lang="en-US" b="1" dirty="0"/>
              <a:t>positive school environment</a:t>
            </a:r>
            <a:r>
              <a:rPr lang="en-US" dirty="0"/>
              <a:t>; and </a:t>
            </a:r>
          </a:p>
          <a:p>
            <a:r>
              <a:rPr lang="en-US" dirty="0"/>
              <a:t>provide mechanisms for </a:t>
            </a:r>
            <a:r>
              <a:rPr lang="en-US" b="1" dirty="0"/>
              <a:t>family and community engagement</a:t>
            </a:r>
            <a:r>
              <a:rPr lang="en-US" dirty="0"/>
              <a:t> </a:t>
            </a:r>
          </a:p>
          <a:p>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9</a:t>
            </a:fld>
            <a:endParaRPr lang="en-US"/>
          </a:p>
        </p:txBody>
      </p:sp>
    </p:spTree>
    <p:extLst>
      <p:ext uri="{BB962C8B-B14F-4D97-AF65-F5344CB8AC3E}">
        <p14:creationId xmlns:p14="http://schemas.microsoft.com/office/powerpoint/2010/main" val="26010965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646</TotalTime>
  <Words>1228</Words>
  <Application>Microsoft Office PowerPoint</Application>
  <PresentationFormat>On-screen Show (4:3)</PresentationFormat>
  <Paragraphs>99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Clarity</vt:lpstr>
      <vt:lpstr>ESEA FLEXIBILITY WAIVER</vt:lpstr>
      <vt:lpstr>Why Apply for a Waiver?</vt:lpstr>
      <vt:lpstr>Key Provisions of NCLB to be Waived</vt:lpstr>
      <vt:lpstr>Additional Provisions to be Waived</vt:lpstr>
      <vt:lpstr>3 Key Principles for Waivers</vt:lpstr>
      <vt:lpstr>Principle 1: College- and Career-Ready Expectations for All Students</vt:lpstr>
      <vt:lpstr>Principle 2 - Accountability &amp; Support</vt:lpstr>
      <vt:lpstr>Principle 2 – Reward, Priority &amp; Focus Schools</vt:lpstr>
      <vt:lpstr>Principle 2 - Turnaround Principles </vt:lpstr>
      <vt:lpstr>Principle 3 – Supporting Effective Instruction and Leadership</vt:lpstr>
      <vt:lpstr>Principle 3 - Guidelines for Teacher &amp; Principal Evaluation Systems</vt:lpstr>
      <vt:lpstr>Timelines</vt:lpstr>
      <vt:lpstr>Peer Review Process</vt:lpstr>
      <vt:lpstr>FAQs</vt:lpstr>
      <vt:lpstr>Comments on Waiver Proposal</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ESEA FLEXIBILITY WAIVER</dc:title>
  <dc:creator>MacKinnon</dc:creator>
  <cp:lastModifiedBy>kbquinto</cp:lastModifiedBy>
  <cp:revision>43</cp:revision>
  <cp:lastPrinted>2012-08-01T23:50:31Z</cp:lastPrinted>
  <dcterms:created xsi:type="dcterms:W3CDTF">2012-07-29T02:43:14Z</dcterms:created>
  <dcterms:modified xsi:type="dcterms:W3CDTF">2013-08-16T22:39:40Z</dcterms:modified>
</cp:coreProperties>
</file>