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4" r:id="rId4"/>
    <p:sldId id="266" r:id="rId5"/>
    <p:sldId id="258" r:id="rId6"/>
    <p:sldId id="268" r:id="rId7"/>
    <p:sldId id="262" r:id="rId8"/>
    <p:sldId id="259" r:id="rId9"/>
    <p:sldId id="263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F9930-8F20-4452-BA78-F4230ECB9FE8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D32A6-9743-47DF-9F42-A6B14A75D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12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48E415-6323-4D1B-8E1F-65B4205142C7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BBD753-4334-4566-B010-647D72295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6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BD753-4334-4566-B010-647D72295F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0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of student</a:t>
            </a:r>
            <a:r>
              <a:rPr lang="en-US" baseline="0" dirty="0" smtClean="0"/>
              <a:t> learning data now specific and required by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Cultural standards included in in evaluation process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Performance levels: unsatisfactory, basic, proficient and exemplary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Reporting aggregate number and percentage of teachers and administrators in each category beginning June 1, 2016.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BD753-4334-4566-B010-647D72295F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3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BD753-4334-4566-B010-647D72295F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0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BD753-4334-4566-B010-647D72295F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6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BD753-4334-4566-B010-647D72295F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6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345A3-BDB6-4CC9-A359-C1B1AA87F037}" type="datetime1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D1C57-D684-477F-A625-EA2A5EFE707F}" type="datetime1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A590-281E-482D-B292-523C83DBC453}" type="datetime1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91461-3188-4B90-AAF5-59B853752B13}" type="datetime1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CCD9-9E1C-44EA-975A-B0ACCBFD5559}" type="datetime1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82263-EB58-4C5B-82B7-20F0E10385E4}" type="datetime1">
              <a:rPr lang="en-US" smtClean="0"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824A-25E2-44FA-8EA7-4703BEF55BD9}" type="datetime1">
              <a:rPr lang="en-US" smtClean="0"/>
              <a:t>8/16/2013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3827-088D-4BBB-915C-97B076A90F69}" type="datetime1">
              <a:rPr lang="en-US" smtClean="0"/>
              <a:t>8/16/2013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A50F2-30A3-4AAC-A901-840BC5F5DC7E}" type="datetime1">
              <a:rPr lang="en-US" smtClean="0"/>
              <a:t>8/16/2013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89A3-FD61-4513-96AE-81FEAF9D7F10}" type="datetime1">
              <a:rPr lang="en-US" smtClean="0"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76DE4-B247-45FA-A622-6B11D7002B05}" type="datetime1">
              <a:rPr lang="en-US" smtClean="0"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9F87DD-A200-4886-9E90-EF6E0296F7EE}" type="datetime1">
              <a:rPr lang="en-US" smtClean="0"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6FA446C-309B-4179-B23B-05419B4F0E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rik.mccormick@alaska.gov" TargetMode="External"/><Relationship Id="rId2" Type="http://schemas.openxmlformats.org/officeDocument/2006/relationships/hyperlink" Target="http://education.alaska.go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d.state.ak.us/reg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effectLst/>
              </a:rPr>
              <a:t>ESEA Flexibility Waiver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362200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dirty="0" smtClean="0"/>
              <a:t>Principle </a:t>
            </a:r>
            <a:r>
              <a:rPr lang="en-US" sz="11200" b="1" dirty="0"/>
              <a:t>3 </a:t>
            </a:r>
            <a:r>
              <a:rPr lang="en-US" sz="11200" b="1" dirty="0" smtClean="0"/>
              <a:t>– Supporting Effective Instruction and Leadership</a:t>
            </a:r>
          </a:p>
          <a:p>
            <a:r>
              <a:rPr lang="en-US" sz="8800" b="1" dirty="0" smtClean="0"/>
              <a:t>Alaska’s Initial DRAFT Proposal</a:t>
            </a:r>
          </a:p>
          <a:p>
            <a:r>
              <a:rPr lang="en-US" sz="8800" b="1" dirty="0" smtClean="0"/>
              <a:t>August 2, </a:t>
            </a:r>
            <a:r>
              <a:rPr lang="en-US" sz="8800" b="1" dirty="0"/>
              <a:t>2012</a:t>
            </a:r>
          </a:p>
          <a:p>
            <a:endParaRPr lang="en-US" sz="8800" b="1" dirty="0" smtClean="0"/>
          </a:p>
          <a:p>
            <a:endParaRPr lang="en-US" sz="8800" b="1" dirty="0"/>
          </a:p>
          <a:p>
            <a:r>
              <a:rPr lang="en-US" sz="8800" b="1" dirty="0" smtClean="0"/>
              <a:t>Alaska Department of Education &amp; Early Development</a:t>
            </a:r>
          </a:p>
        </p:txBody>
      </p:sp>
    </p:spTree>
    <p:extLst>
      <p:ext uri="{BB962C8B-B14F-4D97-AF65-F5344CB8AC3E}">
        <p14:creationId xmlns:p14="http://schemas.microsoft.com/office/powerpoint/2010/main" val="3412700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on Waiver Proposal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Submit comments and feedback by </a:t>
            </a:r>
            <a:r>
              <a:rPr lang="en-US" b="1" dirty="0"/>
              <a:t>August 21 </a:t>
            </a:r>
            <a:r>
              <a:rPr lang="en-US" dirty="0"/>
              <a:t>on Alaska’s waiver proposal through the online feedback form</a:t>
            </a:r>
          </a:p>
          <a:p>
            <a:r>
              <a:rPr lang="en-US" dirty="0"/>
              <a:t>Link under “News &amp; Announcements” on EED’s home page: </a:t>
            </a:r>
            <a:r>
              <a:rPr lang="en-US" dirty="0">
                <a:hlinkClick r:id="rId2"/>
              </a:rPr>
              <a:t>http://education.alaska.gov</a:t>
            </a:r>
            <a:endParaRPr lang="en-US" dirty="0"/>
          </a:p>
          <a:p>
            <a:r>
              <a:rPr lang="en-US" dirty="0"/>
              <a:t>Questions on Principle </a:t>
            </a:r>
            <a:r>
              <a:rPr lang="en-US" dirty="0" smtClean="0"/>
              <a:t>3:</a:t>
            </a:r>
            <a:endParaRPr lang="en-US" dirty="0"/>
          </a:p>
          <a:p>
            <a:pPr lvl="1"/>
            <a:r>
              <a:rPr lang="en-US" dirty="0" smtClean="0"/>
              <a:t>Sondra Meredith, </a:t>
            </a:r>
            <a:r>
              <a:rPr lang="en-US" dirty="0" smtClean="0">
                <a:hlinkClick r:id="rId3"/>
              </a:rPr>
              <a:t>sondra.meredith@alaska.gov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2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 3 – Supporting Effective Instruction and Leadership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sz="2800" dirty="0" smtClean="0">
                <a:ea typeface="ＭＳ Ｐゴシック" pitchFamily="34" charset="-128"/>
              </a:rPr>
              <a:t>Requirements for ESEA Waiver Principle 3: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dirty="0" smtClean="0">
                <a:ea typeface="ＭＳ Ｐゴシック" pitchFamily="34" charset="-128"/>
              </a:rPr>
              <a:t>Develop </a:t>
            </a:r>
            <a:r>
              <a:rPr lang="en-US" dirty="0">
                <a:ea typeface="ＭＳ Ｐゴシック" pitchFamily="34" charset="-128"/>
              </a:rPr>
              <a:t>and adopt state guidelines for local teacher and principal evaluation and support systems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dirty="0">
                <a:ea typeface="ＭＳ Ｐゴシック" pitchFamily="34" charset="-128"/>
              </a:rPr>
              <a:t>Ensure districts implement teacher and principal evaluation and support systems that are consistent with state </a:t>
            </a:r>
            <a:r>
              <a:rPr lang="en-US" dirty="0" smtClean="0">
                <a:ea typeface="ＭＳ Ｐゴシック" pitchFamily="34" charset="-128"/>
              </a:rPr>
              <a:t>guidelines</a:t>
            </a:r>
            <a:br>
              <a:rPr lang="en-US" dirty="0" smtClean="0">
                <a:ea typeface="ＭＳ Ｐゴシック" pitchFamily="34" charset="-128"/>
              </a:rPr>
            </a:br>
            <a:endParaRPr lang="en-US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dirty="0">
                <a:ea typeface="ＭＳ Ｐゴシック" pitchFamily="34" charset="-128"/>
              </a:rPr>
              <a:t>Support teacher and principal effectiveness beyond the current highly qualified teacher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7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for Teacher &amp; Principal Evaluation Systems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Arial" pitchFamily="34" charset="0"/>
              <a:buNone/>
              <a:defRPr/>
            </a:pPr>
            <a:r>
              <a:rPr lang="en-US" sz="2800" dirty="0" smtClean="0"/>
              <a:t>Teacher </a:t>
            </a:r>
            <a:r>
              <a:rPr lang="en-US" sz="2800" dirty="0"/>
              <a:t>and principal evaluation systems must:</a:t>
            </a:r>
            <a:endParaRPr lang="en-US" sz="2600" dirty="0"/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be used for continual improvement of instruction;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differentiate performance with at least 3 levels;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include as a significant factor data on student learning growth for all students (including English Learners and students with disabilities), and other measures of professional practice;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evaluate teachers and principals on a regular basis;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provide clear, timely, and useful feedback, including feedback that identifies needs and guides professional development; and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be used to inform personnel decisions.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3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Preparation for Evaluation Proposals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ea typeface="ＭＳ Ｐゴシック" pitchFamily="34" charset="-128"/>
              </a:rPr>
              <a:t>Teacher Quality Working Group (TQWG) meeting since 2010-2011 made recommendations to the State Board of Education in March, 2012</a:t>
            </a:r>
          </a:p>
          <a:p>
            <a:r>
              <a:rPr lang="en-US" sz="2600" dirty="0" smtClean="0">
                <a:ea typeface="ＭＳ Ｐゴシック" pitchFamily="34" charset="-128"/>
              </a:rPr>
              <a:t>TQWG includes representatives from districts, higher education, NEA Alaska, Cook Inlet and EED</a:t>
            </a:r>
          </a:p>
          <a:p>
            <a:r>
              <a:rPr lang="en-US" sz="2600" dirty="0" smtClean="0">
                <a:ea typeface="ＭＳ Ｐゴシック" pitchFamily="34" charset="-128"/>
              </a:rPr>
              <a:t>Proposed regulations for teacher &amp; principal evaluations were presented to State Board at June, 2012</a:t>
            </a:r>
          </a:p>
          <a:p>
            <a:r>
              <a:rPr lang="en-US" sz="2600" dirty="0" smtClean="0">
                <a:ea typeface="ＭＳ Ｐゴシック" pitchFamily="34" charset="-128"/>
              </a:rPr>
              <a:t>Regulations now out for public comment (comments due by November 2, 2012)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0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Regulations Proposed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Proposed regulations will update state guidelines for teacher and principal evaluatio</a:t>
            </a:r>
            <a:r>
              <a:rPr lang="en-US" dirty="0" smtClean="0"/>
              <a:t>n systems. Districts will use state guidelines in designing their systems of teacher and principal evaluations.</a:t>
            </a:r>
          </a:p>
          <a:p>
            <a:pPr lvl="1"/>
            <a:r>
              <a:rPr lang="en-US" dirty="0"/>
              <a:t>Board opened period of public comment on proposed regulations changes in June, 2012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Public </a:t>
            </a:r>
            <a:r>
              <a:rPr lang="en-US" dirty="0"/>
              <a:t>comment period until end of November </a:t>
            </a:r>
            <a:r>
              <a:rPr lang="en-US" dirty="0" smtClean="0"/>
              <a:t>2012.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www.eed.state.ak.us/regs/</a:t>
            </a:r>
            <a:endParaRPr lang="en-US" dirty="0" smtClean="0"/>
          </a:p>
          <a:p>
            <a:pPr lvl="1"/>
            <a:r>
              <a:rPr lang="en-US" dirty="0" smtClean="0"/>
              <a:t>Adoption </a:t>
            </a:r>
            <a:r>
              <a:rPr lang="en-US" dirty="0"/>
              <a:t>of regulations scheduled December 2012.</a:t>
            </a:r>
          </a:p>
          <a:p>
            <a:pPr lvl="1"/>
            <a:endParaRPr lang="en-US" dirty="0" smtClean="0"/>
          </a:p>
          <a:p>
            <a:endParaRPr lang="en-US" sz="2400" dirty="0" smtClean="0"/>
          </a:p>
          <a:p>
            <a:pPr marL="109728" indent="0">
              <a:buNone/>
            </a:pPr>
            <a:endParaRPr lang="en-US" sz="2200" dirty="0" smtClean="0"/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Evaluation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(1) helps </a:t>
            </a:r>
            <a:r>
              <a:rPr lang="en-US" dirty="0"/>
              <a:t>the teacher or administrator grow professionally;</a:t>
            </a:r>
          </a:p>
          <a:p>
            <a:pPr lvl="1"/>
            <a:r>
              <a:rPr lang="en-US" dirty="0"/>
              <a:t>(2) is intended to improve the effectiveness of instruction at the school; and</a:t>
            </a:r>
          </a:p>
          <a:p>
            <a:pPr lvl="1"/>
            <a:r>
              <a:rPr lang="en-US" dirty="0"/>
              <a:t>(3) relates to the future employment of the teacher or administrator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</a:t>
            </a:r>
            <a:r>
              <a:rPr lang="en-US" dirty="0"/>
              <a:t>of nationally-recognized evaluation framework aligned to Alaska professional content and performance </a:t>
            </a:r>
            <a:r>
              <a:rPr lang="en-US" dirty="0" smtClean="0"/>
              <a:t>standards</a:t>
            </a:r>
            <a:endParaRPr lang="en-US" dirty="0"/>
          </a:p>
          <a:p>
            <a:r>
              <a:rPr lang="en-US" dirty="0" smtClean="0"/>
              <a:t>Four </a:t>
            </a:r>
            <a:r>
              <a:rPr lang="en-US" dirty="0"/>
              <a:t>performance </a:t>
            </a:r>
            <a:r>
              <a:rPr lang="en-US" dirty="0" smtClean="0"/>
              <a:t>levels – exemplary, proficient, basic, or unsatisfactory</a:t>
            </a:r>
          </a:p>
          <a:p>
            <a:r>
              <a:rPr lang="en-US" dirty="0" smtClean="0"/>
              <a:t>Plan </a:t>
            </a:r>
            <a:r>
              <a:rPr lang="en-US" dirty="0"/>
              <a:t>of professional growth or plan of improvement </a:t>
            </a:r>
            <a:r>
              <a:rPr lang="en-US" dirty="0" smtClean="0"/>
              <a:t>required for unsatisfactory or basic levels of performance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88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Elements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/>
          </a:bodyPr>
          <a:lstStyle/>
          <a:p>
            <a:pPr marL="182880" lvl="1"/>
            <a:r>
              <a:rPr lang="en-US" sz="2400" dirty="0" smtClean="0"/>
              <a:t>Report </a:t>
            </a:r>
            <a:r>
              <a:rPr lang="en-US" sz="2400" dirty="0"/>
              <a:t>data on the number and percentage of teachers and administrators in the district at each of the performance </a:t>
            </a:r>
            <a:r>
              <a:rPr lang="en-US" sz="2400" dirty="0" smtClean="0"/>
              <a:t>levels</a:t>
            </a:r>
          </a:p>
          <a:p>
            <a:pPr marL="457200" lvl="2"/>
            <a:r>
              <a:rPr lang="en-US" sz="2200" dirty="0"/>
              <a:t>Reporting of aggregate information to EED </a:t>
            </a:r>
            <a:r>
              <a:rPr lang="en-US" sz="2200" dirty="0" smtClean="0"/>
              <a:t>begins July </a:t>
            </a:r>
            <a:r>
              <a:rPr lang="en-US" sz="2200" dirty="0"/>
              <a:t>1, 2016</a:t>
            </a:r>
          </a:p>
          <a:p>
            <a:pPr marL="109728" indent="0">
              <a:buNone/>
            </a:pPr>
            <a:endParaRPr lang="en-US" sz="2200" dirty="0"/>
          </a:p>
          <a:p>
            <a:r>
              <a:rPr lang="en-US" sz="2600" dirty="0"/>
              <a:t>Incorporation of student learning data into system </a:t>
            </a:r>
            <a:r>
              <a:rPr lang="en-US" sz="2600" dirty="0" smtClean="0"/>
              <a:t>required begins July </a:t>
            </a:r>
            <a:r>
              <a:rPr lang="en-US" sz="2600" dirty="0"/>
              <a:t>1, </a:t>
            </a:r>
            <a:r>
              <a:rPr lang="en-US" sz="2600" dirty="0" smtClean="0"/>
              <a:t>2015</a:t>
            </a:r>
          </a:p>
          <a:p>
            <a:pPr lvl="1"/>
            <a:r>
              <a:rPr lang="en-US" sz="2200" dirty="0" smtClean="0"/>
              <a:t>Student learning data accounts for 20 percent of a teacher or administrator’s overall performance rating (</a:t>
            </a:r>
            <a:r>
              <a:rPr lang="en-US" sz="2200" dirty="0"/>
              <a:t>July 1, 2017 </a:t>
            </a:r>
            <a:r>
              <a:rPr lang="en-US" sz="2200" dirty="0" smtClean="0"/>
              <a:t>)</a:t>
            </a:r>
            <a:endParaRPr lang="en-US" sz="2200" dirty="0"/>
          </a:p>
          <a:p>
            <a:endParaRPr lang="en-US" sz="26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96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for implementation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2012-2013:</a:t>
            </a:r>
            <a:r>
              <a:rPr lang="en-US" sz="2400" dirty="0" smtClean="0"/>
              <a:t> Pilot districts identified, guidance drafted, EED works with districts on incorporating student learning data</a:t>
            </a:r>
          </a:p>
          <a:p>
            <a:endParaRPr lang="en-US" sz="2400" dirty="0" smtClean="0"/>
          </a:p>
          <a:p>
            <a:r>
              <a:rPr lang="en-US" sz="2400" b="1" dirty="0" smtClean="0"/>
              <a:t>2013-2014:</a:t>
            </a:r>
            <a:r>
              <a:rPr lang="en-US" sz="2400" dirty="0" smtClean="0"/>
              <a:t> Pilot districts begin use of student learning data, all districts review and revise evaluation systems</a:t>
            </a:r>
          </a:p>
          <a:p>
            <a:endParaRPr lang="en-US" sz="2400" dirty="0" smtClean="0"/>
          </a:p>
          <a:p>
            <a:r>
              <a:rPr lang="en-US" sz="2400" b="1" dirty="0" smtClean="0"/>
              <a:t>2014-2015:</a:t>
            </a:r>
            <a:r>
              <a:rPr lang="en-US" sz="2400" dirty="0" smtClean="0"/>
              <a:t> District adoption of new evaluation system by October 1, 2014</a:t>
            </a:r>
          </a:p>
          <a:p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72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Timeline for </a:t>
            </a:r>
            <a:r>
              <a:rPr lang="en-US" dirty="0" smtClean="0"/>
              <a:t>implementation continued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2015-2016:</a:t>
            </a:r>
            <a:r>
              <a:rPr lang="en-US" sz="2400" dirty="0"/>
              <a:t> Districts </a:t>
            </a:r>
            <a:r>
              <a:rPr lang="en-US" sz="2400" dirty="0" smtClean="0"/>
              <a:t>begin use of student </a:t>
            </a:r>
            <a:r>
              <a:rPr lang="en-US" sz="2400" dirty="0"/>
              <a:t>learning data in </a:t>
            </a:r>
            <a:r>
              <a:rPr lang="en-US" sz="2400" dirty="0" smtClean="0"/>
              <a:t>evaluations</a:t>
            </a:r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b="1" dirty="0" smtClean="0"/>
              <a:t>2016-forward: </a:t>
            </a:r>
            <a:r>
              <a:rPr lang="en-US" sz="2400" dirty="0" smtClean="0"/>
              <a:t>Student learning data used in evaluations</a:t>
            </a:r>
            <a:endParaRPr lang="en-US" sz="2400" b="1" dirty="0" smtClean="0"/>
          </a:p>
          <a:p>
            <a:endParaRPr lang="en-US" sz="2400" dirty="0" smtClean="0"/>
          </a:p>
          <a:p>
            <a:r>
              <a:rPr lang="en-US" sz="2400" b="1" dirty="0"/>
              <a:t>July 1, </a:t>
            </a:r>
            <a:r>
              <a:rPr lang="en-US" sz="2400" b="1" dirty="0" smtClean="0"/>
              <a:t>2016: </a:t>
            </a:r>
            <a:r>
              <a:rPr lang="en-US" sz="2400" dirty="0"/>
              <a:t>R</a:t>
            </a:r>
            <a:r>
              <a:rPr lang="en-US" sz="2400" dirty="0" smtClean="0"/>
              <a:t>eporting </a:t>
            </a:r>
            <a:r>
              <a:rPr lang="en-US" sz="2400" dirty="0"/>
              <a:t>of aggregate information to EED </a:t>
            </a:r>
            <a:r>
              <a:rPr lang="en-US" sz="2400" dirty="0" smtClean="0"/>
              <a:t>begins</a:t>
            </a:r>
          </a:p>
          <a:p>
            <a:pPr marL="109728" indent="0">
              <a:buNone/>
            </a:pPr>
            <a:r>
              <a:rPr lang="en-US" sz="2400" dirty="0" smtClean="0"/>
              <a:t> </a:t>
            </a:r>
          </a:p>
          <a:p>
            <a:r>
              <a:rPr lang="en-US" sz="2400" b="1" dirty="0"/>
              <a:t>July 1, </a:t>
            </a:r>
            <a:r>
              <a:rPr lang="en-US" sz="2400" b="1" dirty="0" smtClean="0"/>
              <a:t>2017: </a:t>
            </a:r>
            <a:r>
              <a:rPr lang="en-US" sz="2400" dirty="0" smtClean="0"/>
              <a:t>Student </a:t>
            </a:r>
            <a:r>
              <a:rPr lang="en-US" sz="2400" dirty="0"/>
              <a:t>learning data accounts for 20 percent of a teacher or administrator’s overall performance rating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A446C-309B-4179-B23B-05419B4F0E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4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271</TotalTime>
  <Words>629</Words>
  <Application>Microsoft Office PowerPoint</Application>
  <PresentationFormat>On-screen Show (4:3)</PresentationFormat>
  <Paragraphs>89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   ESEA Flexibility Waiver</vt:lpstr>
      <vt:lpstr>Principle 3 – Supporting Effective Instruction and Leadership</vt:lpstr>
      <vt:lpstr>Guidelines for Teacher &amp; Principal Evaluation Systems</vt:lpstr>
      <vt:lpstr>Preparation for Evaluation Proposals</vt:lpstr>
      <vt:lpstr>Regulations Proposed</vt:lpstr>
      <vt:lpstr>Elements of Evaluation System</vt:lpstr>
      <vt:lpstr>Required Elements</vt:lpstr>
      <vt:lpstr>Timeline for implementation</vt:lpstr>
      <vt:lpstr>Timeline for implementation continued</vt:lpstr>
      <vt:lpstr>Comments on Waiver Proposal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Teacher/Educator Quality &amp; the ESEA Waiver</dc:title>
  <dc:creator>ccurran</dc:creator>
  <cp:lastModifiedBy>kbquinto</cp:lastModifiedBy>
  <cp:revision>20</cp:revision>
  <cp:lastPrinted>2012-08-02T17:16:16Z</cp:lastPrinted>
  <dcterms:created xsi:type="dcterms:W3CDTF">2012-07-27T21:34:52Z</dcterms:created>
  <dcterms:modified xsi:type="dcterms:W3CDTF">2013-08-16T22:35:24Z</dcterms:modified>
</cp:coreProperties>
</file>