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52" r:id="rId1"/>
  </p:sldMasterIdLst>
  <p:notesMasterIdLst>
    <p:notesMasterId r:id="rId42"/>
  </p:notesMasterIdLst>
  <p:handoutMasterIdLst>
    <p:handoutMasterId r:id="rId43"/>
  </p:handoutMasterIdLst>
  <p:sldIdLst>
    <p:sldId id="256" r:id="rId2"/>
    <p:sldId id="260" r:id="rId3"/>
    <p:sldId id="257" r:id="rId4"/>
    <p:sldId id="264" r:id="rId5"/>
    <p:sldId id="265" r:id="rId6"/>
    <p:sldId id="298" r:id="rId7"/>
    <p:sldId id="266" r:id="rId8"/>
    <p:sldId id="268" r:id="rId9"/>
    <p:sldId id="269" r:id="rId10"/>
    <p:sldId id="296" r:id="rId11"/>
    <p:sldId id="270" r:id="rId12"/>
    <p:sldId id="267" r:id="rId13"/>
    <p:sldId id="262" r:id="rId14"/>
    <p:sldId id="263" r:id="rId15"/>
    <p:sldId id="271" r:id="rId16"/>
    <p:sldId id="272" r:id="rId17"/>
    <p:sldId id="273" r:id="rId18"/>
    <p:sldId id="279" r:id="rId19"/>
    <p:sldId id="278" r:id="rId20"/>
    <p:sldId id="275" r:id="rId21"/>
    <p:sldId id="276" r:id="rId22"/>
    <p:sldId id="274" r:id="rId23"/>
    <p:sldId id="277" r:id="rId24"/>
    <p:sldId id="280" r:id="rId25"/>
    <p:sldId id="284" r:id="rId26"/>
    <p:sldId id="299" r:id="rId27"/>
    <p:sldId id="285" r:id="rId28"/>
    <p:sldId id="283" r:id="rId29"/>
    <p:sldId id="281" r:id="rId30"/>
    <p:sldId id="282" r:id="rId31"/>
    <p:sldId id="286" r:id="rId32"/>
    <p:sldId id="287" r:id="rId33"/>
    <p:sldId id="289" r:id="rId34"/>
    <p:sldId id="290" r:id="rId35"/>
    <p:sldId id="288" r:id="rId36"/>
    <p:sldId id="291" r:id="rId37"/>
    <p:sldId id="292" r:id="rId38"/>
    <p:sldId id="294" r:id="rId39"/>
    <p:sldId id="295" r:id="rId40"/>
    <p:sldId id="293" r:id="rId4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7574" autoAdjust="0"/>
  </p:normalViewPr>
  <p:slideViewPr>
    <p:cSldViewPr>
      <p:cViewPr varScale="1">
        <p:scale>
          <a:sx n="63" d="100"/>
          <a:sy n="63" d="100"/>
        </p:scale>
        <p:origin x="-684"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9B38B52-5C51-4566-A331-BB58B006CF52}" type="datetimeFigureOut">
              <a:rPr lang="en-US" smtClean="0"/>
              <a:t>8/16/2013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0510D6CB-A7AB-4943-9A68-0EE00A4A73E0}" type="slidenum">
              <a:rPr lang="en-US" smtClean="0"/>
              <a:t>‹#›</a:t>
            </a:fld>
            <a:endParaRPr lang="en-US"/>
          </a:p>
        </p:txBody>
      </p:sp>
    </p:spTree>
    <p:extLst>
      <p:ext uri="{BB962C8B-B14F-4D97-AF65-F5344CB8AC3E}">
        <p14:creationId xmlns:p14="http://schemas.microsoft.com/office/powerpoint/2010/main" val="1579402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40BC2EB-752F-4593-8DD4-03AE9C06177A}" type="datetimeFigureOut">
              <a:rPr lang="en-US" smtClean="0"/>
              <a:t>8/16/2013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E8A93212-7EFE-4159-8925-A2442782499C}" type="slidenum">
              <a:rPr lang="en-US" smtClean="0"/>
              <a:t>‹#›</a:t>
            </a:fld>
            <a:endParaRPr lang="en-US"/>
          </a:p>
        </p:txBody>
      </p:sp>
    </p:spTree>
    <p:extLst>
      <p:ext uri="{BB962C8B-B14F-4D97-AF65-F5344CB8AC3E}">
        <p14:creationId xmlns:p14="http://schemas.microsoft.com/office/powerpoint/2010/main" val="33891401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9E8594E-71AA-4469-9BD1-7349B749090C}"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3496DF8-B1EA-4E43-949A-870E38FFB332}"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771992E-6E8D-447A-B862-51F12BFFB6AD}"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761A2A0-DC34-45E2-A780-F794DD224BCF}"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FCAD60-455C-4308-BAF2-EBE31CC01D02}" type="datetime1">
              <a:rPr lang="en-US" smtClean="0"/>
              <a:t>8/16/2013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F394ED-C83B-48CE-BD27-1442A7AEAE53}" type="slidenum">
              <a:rPr lang="en-US" smtClean="0"/>
              <a:t>‹#›</a:t>
            </a:fld>
            <a:endParaRPr lang="en-US"/>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A50F6F2-9D78-49F5-8911-ECA9D2BD9502}" type="datetime1">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633D601-02AB-4087-B26A-3F5D99156573}" type="datetime1">
              <a:rPr lang="en-US" smtClean="0"/>
              <a:t>8/16/2013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F394ED-C83B-48CE-BD27-1442A7AEAE53}" type="slidenum">
              <a:rPr lang="en-US" smtClean="0"/>
              <a:t>‹#›</a:t>
            </a:fld>
            <a:endParaRPr lang="en-US"/>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A79122-AEF5-4590-B4D5-231BEDE008CD}" type="datetime1">
              <a:rPr lang="en-US" smtClean="0"/>
              <a:t>8/16/2013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02E3E2-2D09-4621-BA75-D7446E8BC281}" type="datetime1">
              <a:rPr lang="en-US" smtClean="0"/>
              <a:t>8/16/2013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06CF80E-997A-45FD-85DE-1EC32E6F9016}" type="datetime1">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394ED-C83B-48CE-BD27-1442A7AEAE53}" type="slidenum">
              <a:rPr lang="en-US" smtClean="0"/>
              <a:t>‹#›</a:t>
            </a:fld>
            <a:endParaRPr lang="en-US"/>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A38665C-61C6-47C9-8FFD-541E487ED99A}" type="datetime1">
              <a:rPr lang="en-US" smtClean="0"/>
              <a:t>8/16/2013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F394ED-C83B-48CE-BD27-1442A7AEAE53}"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3A86BE61-A687-463D-80DE-059283F9458A}" type="datetime1">
              <a:rPr lang="en-US" smtClean="0"/>
              <a:t>8/16/2013</a:t>
            </a:fld>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08F394ED-C83B-48CE-BD27-1442A7AEAE53}"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tx1"/>
          </a:solidFill>
          <a:latin typeface="+mn-lt"/>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tx1"/>
          </a:solidFill>
          <a:latin typeface="+mn-lt"/>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tx1"/>
          </a:solidFill>
          <a:latin typeface="+mn-lt"/>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tx1"/>
          </a:solidFill>
          <a:latin typeface="+mn-lt"/>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mailto:margaret.mackinnon@alaska.gov" TargetMode="External"/><Relationship Id="rId2" Type="http://schemas.openxmlformats.org/officeDocument/2006/relationships/hyperlink" Target="http://education.alaska.gov/nclb/esea.html" TargetMode="External"/><Relationship Id="rId1" Type="http://schemas.openxmlformats.org/officeDocument/2006/relationships/slideLayout" Target="../slideLayouts/slideLayout2.xml"/><Relationship Id="rId5" Type="http://schemas.openxmlformats.org/officeDocument/2006/relationships/hyperlink" Target="mailto:paul.prussing@alaska.gov" TargetMode="External"/><Relationship Id="rId4" Type="http://schemas.openxmlformats.org/officeDocument/2006/relationships/hyperlink" Target="mailto:erik.mccormick@alaska.gov"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ESEA FLEXIBILITY WAIVER</a:t>
            </a:r>
            <a:endParaRPr lang="en-US" dirty="0"/>
          </a:p>
        </p:txBody>
      </p:sp>
      <p:sp>
        <p:nvSpPr>
          <p:cNvPr id="3" name="Subtitle 2"/>
          <p:cNvSpPr>
            <a:spLocks noGrp="1"/>
          </p:cNvSpPr>
          <p:nvPr>
            <p:ph type="subTitle" idx="1"/>
          </p:nvPr>
        </p:nvSpPr>
        <p:spPr>
          <a:xfrm>
            <a:off x="685800" y="3505200"/>
            <a:ext cx="7620000" cy="2667000"/>
          </a:xfrm>
        </p:spPr>
        <p:txBody>
          <a:bodyPr>
            <a:normAutofit lnSpcReduction="10000"/>
          </a:bodyPr>
          <a:lstStyle/>
          <a:p>
            <a:r>
              <a:rPr lang="en-US" sz="3200" b="1" dirty="0" smtClean="0"/>
              <a:t>Principle 2 – Accountability System</a:t>
            </a:r>
          </a:p>
          <a:p>
            <a:r>
              <a:rPr lang="en-US" b="1" dirty="0" smtClean="0"/>
              <a:t>Alaska’s Proposal</a:t>
            </a:r>
          </a:p>
          <a:p>
            <a:r>
              <a:rPr lang="en-US" b="1" dirty="0" smtClean="0"/>
              <a:t>September 6, 2012</a:t>
            </a:r>
          </a:p>
          <a:p>
            <a:endParaRPr lang="en-US" b="1" dirty="0"/>
          </a:p>
          <a:p>
            <a:r>
              <a:rPr lang="en-US" b="1" dirty="0" smtClean="0"/>
              <a:t>Alaska Department of Education &amp; Early Development</a:t>
            </a:r>
            <a:endParaRPr lang="en-US" b="1" dirty="0"/>
          </a:p>
        </p:txBody>
      </p:sp>
    </p:spTree>
    <p:extLst>
      <p:ext uri="{BB962C8B-B14F-4D97-AF65-F5344CB8AC3E}">
        <p14:creationId xmlns:p14="http://schemas.microsoft.com/office/powerpoint/2010/main" val="37100496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Rate for Small Schools</a:t>
            </a:r>
            <a:endParaRPr lang="en-US" dirty="0"/>
          </a:p>
        </p:txBody>
      </p:sp>
      <p:sp>
        <p:nvSpPr>
          <p:cNvPr id="3" name="Content Placeholder 2"/>
          <p:cNvSpPr>
            <a:spLocks noGrp="1"/>
          </p:cNvSpPr>
          <p:nvPr>
            <p:ph idx="1"/>
          </p:nvPr>
        </p:nvSpPr>
        <p:spPr/>
        <p:txBody>
          <a:bodyPr>
            <a:normAutofit fontScale="92500"/>
          </a:bodyPr>
          <a:lstStyle/>
          <a:p>
            <a:r>
              <a:rPr lang="en-US" dirty="0"/>
              <a:t>For schools that have 25 or fewer students in the cohort (the denominator of the fraction used to compute the graduation rate), the school will receive points on the graduation indicator based on aggregated graduation rate data for up to three consecutive years, including the current year, so that the aggregated cohort (denominator of the fraction) is larger than 25. For schools that have insufficient data to make a graduation rate determination with a cohort of at least 25 students over three consecutive years, and the cohort for the current year is two or fewer, the school will receive 50 points on the graduation rate indicator if the graduation rate for four consecutive years, including the current year, demonstrates progress of at least 3%.</a:t>
            </a:r>
            <a:br>
              <a:rPr lang="en-US" dirty="0"/>
            </a:b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10</a:t>
            </a:fld>
            <a:endParaRPr lang="en-US"/>
          </a:p>
        </p:txBody>
      </p:sp>
    </p:spTree>
    <p:extLst>
      <p:ext uri="{BB962C8B-B14F-4D97-AF65-F5344CB8AC3E}">
        <p14:creationId xmlns:p14="http://schemas.microsoft.com/office/powerpoint/2010/main" val="3676919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College &amp; Career Ready Indicator</a:t>
            </a:r>
            <a:endParaRPr lang="en-US" dirty="0"/>
          </a:p>
        </p:txBody>
      </p:sp>
      <p:sp>
        <p:nvSpPr>
          <p:cNvPr id="3" name="Content Placeholder 2"/>
          <p:cNvSpPr>
            <a:spLocks noGrp="1"/>
          </p:cNvSpPr>
          <p:nvPr>
            <p:ph idx="1"/>
          </p:nvPr>
        </p:nvSpPr>
        <p:spPr/>
        <p:txBody>
          <a:bodyPr/>
          <a:lstStyle/>
          <a:p>
            <a:pPr marL="182880" lvl="1"/>
            <a:r>
              <a:rPr lang="en-US" dirty="0"/>
              <a:t>Points earned for each certificate/score level as </a:t>
            </a:r>
            <a:r>
              <a:rPr lang="en-US" dirty="0" smtClean="0"/>
              <a:t>shown – ACT &amp; SAT scores levels align with APS scholarship levels</a:t>
            </a:r>
            <a:endParaRPr lang="en-US" dirty="0"/>
          </a:p>
          <a:p>
            <a:pPr marL="182880" lvl="1"/>
            <a:r>
              <a:rPr lang="en-US" dirty="0"/>
              <a:t># students tested (current 12</a:t>
            </a:r>
            <a:r>
              <a:rPr lang="en-US" baseline="30000" dirty="0"/>
              <a:t>th</a:t>
            </a:r>
            <a:r>
              <a:rPr lang="en-US" dirty="0"/>
              <a:t> graders tested in either 11</a:t>
            </a:r>
            <a:r>
              <a:rPr lang="en-US" baseline="30000" dirty="0"/>
              <a:t>th</a:t>
            </a:r>
            <a:r>
              <a:rPr lang="en-US" dirty="0"/>
              <a:t> and/or 12</a:t>
            </a:r>
            <a:r>
              <a:rPr lang="en-US" baseline="30000" dirty="0"/>
              <a:t>th</a:t>
            </a:r>
            <a:r>
              <a:rPr lang="en-US" dirty="0"/>
              <a:t> grades) in any WorkKeys, ACT, or SAT assessment</a:t>
            </a:r>
          </a:p>
          <a:p>
            <a:r>
              <a:rPr lang="en-US" sz="2000" dirty="0"/>
              <a:t>% calculated based on total number of points earned divided by number of students </a:t>
            </a:r>
            <a:r>
              <a:rPr lang="en-US" sz="2000" dirty="0" smtClean="0"/>
              <a:t>tested</a:t>
            </a:r>
          </a:p>
          <a:p>
            <a:endParaRPr lang="en-US" dirty="0"/>
          </a:p>
        </p:txBody>
      </p:sp>
      <p:sp>
        <p:nvSpPr>
          <p:cNvPr id="5" name="Slide Number Placeholder 4"/>
          <p:cNvSpPr>
            <a:spLocks noGrp="1"/>
          </p:cNvSpPr>
          <p:nvPr>
            <p:ph type="sldNum" sz="quarter" idx="12"/>
          </p:nvPr>
        </p:nvSpPr>
        <p:spPr/>
        <p:txBody>
          <a:bodyPr/>
          <a:lstStyle/>
          <a:p>
            <a:fld id="{08F394ED-C83B-48CE-BD27-1442A7AEAE53}" type="slidenum">
              <a:rPr lang="en-US" smtClean="0"/>
              <a:t>11</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059403118"/>
              </p:ext>
            </p:extLst>
          </p:nvPr>
        </p:nvGraphicFramePr>
        <p:xfrm>
          <a:off x="1676400" y="3886200"/>
          <a:ext cx="5867400" cy="1752600"/>
        </p:xfrm>
        <a:graphic>
          <a:graphicData uri="http://schemas.openxmlformats.org/drawingml/2006/table">
            <a:tbl>
              <a:tblPr firstRow="1" firstCol="1" bandRow="1"/>
              <a:tblGrid>
                <a:gridCol w="2145837"/>
                <a:gridCol w="1187733"/>
                <a:gridCol w="1266915"/>
                <a:gridCol w="1266915"/>
              </a:tblGrid>
              <a:tr h="438150">
                <a:tc>
                  <a:txBody>
                    <a:bodyPr/>
                    <a:lstStyle/>
                    <a:p>
                      <a:pPr marL="0" marR="0" algn="ctr">
                        <a:lnSpc>
                          <a:spcPct val="115000"/>
                        </a:lnSpc>
                        <a:spcBef>
                          <a:spcPts val="0"/>
                        </a:spcBef>
                        <a:spcAft>
                          <a:spcPts val="0"/>
                        </a:spcAft>
                      </a:pPr>
                      <a:r>
                        <a:rPr lang="en-US" sz="1600" b="1" dirty="0">
                          <a:solidFill>
                            <a:srgbClr val="000000"/>
                          </a:solidFill>
                          <a:effectLst/>
                          <a:latin typeface="Calibri"/>
                          <a:ea typeface="Calibri"/>
                          <a:cs typeface="Calibri"/>
                        </a:rPr>
                        <a:t>WorkKeys Certificate</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solidFill>
                            <a:srgbClr val="000000"/>
                          </a:solidFill>
                          <a:effectLst/>
                          <a:latin typeface="Calibri"/>
                          <a:ea typeface="Calibri"/>
                          <a:cs typeface="Calibri"/>
                        </a:rPr>
                        <a:t>ACT Score</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solidFill>
                            <a:srgbClr val="000000"/>
                          </a:solidFill>
                          <a:effectLst/>
                          <a:latin typeface="Calibri"/>
                          <a:ea typeface="Calibri"/>
                          <a:cs typeface="Calibri"/>
                        </a:rPr>
                        <a:t>SAT Score</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b="1">
                          <a:solidFill>
                            <a:srgbClr val="000000"/>
                          </a:solidFill>
                          <a:effectLst/>
                          <a:latin typeface="Calibri"/>
                          <a:ea typeface="Calibri"/>
                          <a:cs typeface="Calibri"/>
                        </a:rPr>
                        <a:t>Points</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150">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Calibri"/>
                        </a:rPr>
                        <a:t>Gold or Platinum</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Calibri"/>
                        </a:rPr>
                        <a:t>25</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Calibri"/>
                        </a:rPr>
                        <a:t>1680</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Calibri"/>
                        </a:rPr>
                        <a:t>100</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150">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Calibri"/>
                        </a:rPr>
                        <a:t>Silver</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Calibri"/>
                        </a:rPr>
                        <a:t>23</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Calibri"/>
                        </a:rPr>
                        <a:t>1560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Calibri"/>
                        </a:rPr>
                        <a:t>95</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8150">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Calibri"/>
                        </a:rPr>
                        <a:t>Bronze</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a:solidFill>
                            <a:srgbClr val="000000"/>
                          </a:solidFill>
                          <a:effectLst/>
                          <a:latin typeface="Calibri"/>
                          <a:ea typeface="Calibri"/>
                          <a:cs typeface="Calibri"/>
                        </a:rPr>
                        <a:t>21</a:t>
                      </a:r>
                      <a:endParaRPr lang="en-US" sz="16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Calibri"/>
                        </a:rPr>
                        <a:t>1450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a:solidFill>
                            <a:srgbClr val="000000"/>
                          </a:solidFill>
                          <a:effectLst/>
                          <a:latin typeface="Calibri"/>
                          <a:ea typeface="Calibri"/>
                          <a:cs typeface="Calibri"/>
                        </a:rPr>
                        <a:t>80</a:t>
                      </a:r>
                      <a:endParaRPr lang="en-US" sz="16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3823422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 Rate</a:t>
            </a:r>
            <a:endParaRPr lang="en-US" dirty="0"/>
          </a:p>
        </p:txBody>
      </p:sp>
      <p:sp>
        <p:nvSpPr>
          <p:cNvPr id="3" name="Content Placeholder 2"/>
          <p:cNvSpPr>
            <a:spLocks noGrp="1"/>
          </p:cNvSpPr>
          <p:nvPr>
            <p:ph idx="1"/>
          </p:nvPr>
        </p:nvSpPr>
        <p:spPr/>
        <p:txBody>
          <a:bodyPr/>
          <a:lstStyle/>
          <a:p>
            <a:r>
              <a:rPr lang="en-US" dirty="0" smtClean="0"/>
              <a:t>SBAs weighted at 5% for all grades</a:t>
            </a:r>
          </a:p>
          <a:p>
            <a:r>
              <a:rPr lang="en-US" dirty="0" smtClean="0"/>
              <a:t>WorkKeys weighted at 2% for 11</a:t>
            </a:r>
            <a:r>
              <a:rPr lang="en-US" baseline="30000" dirty="0" smtClean="0"/>
              <a:t>th</a:t>
            </a:r>
            <a:r>
              <a:rPr lang="en-US" dirty="0" smtClean="0"/>
              <a:t> graders who take test</a:t>
            </a:r>
          </a:p>
          <a:p>
            <a:pPr marL="457200" lvl="1" indent="0">
              <a:buNone/>
            </a:pPr>
            <a:r>
              <a:rPr lang="en-US" dirty="0" smtClean="0"/>
              <a:t>	</a:t>
            </a:r>
          </a:p>
          <a:p>
            <a:endParaRPr lang="en-US" dirty="0"/>
          </a:p>
          <a:p>
            <a:endParaRPr lang="en-US" dirty="0" smtClean="0"/>
          </a:p>
          <a:p>
            <a:pPr marL="0" indent="0">
              <a:buNone/>
            </a:pPr>
            <a:endParaRPr lang="en-US" dirty="0" smtClean="0"/>
          </a:p>
          <a:p>
            <a:endParaRPr lang="en-US" dirty="0"/>
          </a:p>
        </p:txBody>
      </p:sp>
      <p:sp>
        <p:nvSpPr>
          <p:cNvPr id="6" name="Slide Number Placeholder 5"/>
          <p:cNvSpPr>
            <a:spLocks noGrp="1"/>
          </p:cNvSpPr>
          <p:nvPr>
            <p:ph type="sldNum" sz="quarter" idx="12"/>
          </p:nvPr>
        </p:nvSpPr>
        <p:spPr/>
        <p:txBody>
          <a:bodyPr/>
          <a:lstStyle/>
          <a:p>
            <a:fld id="{08F394ED-C83B-48CE-BD27-1442A7AEAE53}" type="slidenum">
              <a:rPr lang="en-US" smtClean="0"/>
              <a:t>12</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696571819"/>
              </p:ext>
            </p:extLst>
          </p:nvPr>
        </p:nvGraphicFramePr>
        <p:xfrm>
          <a:off x="1676400" y="3505200"/>
          <a:ext cx="5715000" cy="2362200"/>
        </p:xfrm>
        <a:graphic>
          <a:graphicData uri="http://schemas.openxmlformats.org/drawingml/2006/table">
            <a:tbl>
              <a:tblPr firstRow="1" firstCol="1" bandRow="1"/>
              <a:tblGrid>
                <a:gridCol w="3846335"/>
                <a:gridCol w="1868665"/>
              </a:tblGrid>
              <a:tr h="590550">
                <a:tc>
                  <a:txBody>
                    <a:bodyPr/>
                    <a:lstStyle/>
                    <a:p>
                      <a:pPr marL="0" marR="0">
                        <a:lnSpc>
                          <a:spcPct val="115000"/>
                        </a:lnSpc>
                        <a:spcBef>
                          <a:spcPts val="0"/>
                        </a:spcBef>
                        <a:spcAft>
                          <a:spcPts val="0"/>
                        </a:spcAft>
                      </a:pPr>
                      <a:r>
                        <a:rPr lang="en-US" sz="1800" dirty="0">
                          <a:effectLst/>
                          <a:latin typeface="Calibri"/>
                          <a:ea typeface="Calibri"/>
                          <a:cs typeface="Times New Roman"/>
                        </a:rPr>
                        <a:t>Participation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Calibri"/>
                          <a:cs typeface="Times New Roman"/>
                        </a:rPr>
                        <a:t>Points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550">
                <a:tc>
                  <a:txBody>
                    <a:bodyPr/>
                    <a:lstStyle/>
                    <a:p>
                      <a:pPr marL="0" marR="0">
                        <a:lnSpc>
                          <a:spcPct val="115000"/>
                        </a:lnSpc>
                        <a:spcBef>
                          <a:spcPts val="0"/>
                        </a:spcBef>
                        <a:spcAft>
                          <a:spcPts val="0"/>
                        </a:spcAft>
                      </a:pPr>
                      <a:r>
                        <a:rPr lang="en-US" sz="1800">
                          <a:effectLst/>
                          <a:latin typeface="Calibri"/>
                          <a:ea typeface="Calibri"/>
                          <a:cs typeface="Times New Roman"/>
                        </a:rPr>
                        <a:t>95-100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550">
                <a:tc>
                  <a:txBody>
                    <a:bodyPr/>
                    <a:lstStyle/>
                    <a:p>
                      <a:pPr marL="0" marR="0">
                        <a:lnSpc>
                          <a:spcPct val="115000"/>
                        </a:lnSpc>
                        <a:spcBef>
                          <a:spcPts val="0"/>
                        </a:spcBef>
                        <a:spcAft>
                          <a:spcPts val="0"/>
                        </a:spcAft>
                      </a:pPr>
                      <a:r>
                        <a:rPr lang="en-US" sz="1800">
                          <a:effectLst/>
                          <a:latin typeface="Calibri"/>
                          <a:ea typeface="Calibri"/>
                          <a:cs typeface="Times New Roman"/>
                        </a:rPr>
                        <a:t>90-94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0550">
                <a:tc>
                  <a:txBody>
                    <a:bodyPr/>
                    <a:lstStyle/>
                    <a:p>
                      <a:pPr marL="0" marR="0">
                        <a:lnSpc>
                          <a:spcPct val="115000"/>
                        </a:lnSpc>
                        <a:spcBef>
                          <a:spcPts val="0"/>
                        </a:spcBef>
                        <a:spcAft>
                          <a:spcPts val="0"/>
                        </a:spcAft>
                      </a:pPr>
                      <a:r>
                        <a:rPr lang="en-US" sz="1800" dirty="0">
                          <a:effectLst/>
                          <a:latin typeface="Calibri"/>
                          <a:ea typeface="Calibri"/>
                          <a:cs typeface="Times New Roman"/>
                        </a:rPr>
                        <a:t>0-89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848679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t>Indicators for Elementary/Middle Grades K-8</a:t>
            </a:r>
            <a:endParaRPr lang="en-US" sz="3200" dirty="0"/>
          </a:p>
        </p:txBody>
      </p:sp>
      <p:sp>
        <p:nvSpPr>
          <p:cNvPr id="5" name="Slide Number Placeholder 4"/>
          <p:cNvSpPr>
            <a:spLocks noGrp="1"/>
          </p:cNvSpPr>
          <p:nvPr>
            <p:ph type="sldNum" sz="quarter" idx="12"/>
          </p:nvPr>
        </p:nvSpPr>
        <p:spPr/>
        <p:txBody>
          <a:bodyPr/>
          <a:lstStyle/>
          <a:p>
            <a:fld id="{08F394ED-C83B-48CE-BD27-1442A7AEAE53}" type="slidenum">
              <a:rPr lang="en-US" smtClean="0"/>
              <a:t>13</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593144346"/>
              </p:ext>
            </p:extLst>
          </p:nvPr>
        </p:nvGraphicFramePr>
        <p:xfrm>
          <a:off x="762000" y="1752600"/>
          <a:ext cx="7391400" cy="4419600"/>
        </p:xfrm>
        <a:graphic>
          <a:graphicData uri="http://schemas.openxmlformats.org/drawingml/2006/table">
            <a:tbl>
              <a:tblPr firstRow="1" firstCol="1" bandRow="1"/>
              <a:tblGrid>
                <a:gridCol w="5902782"/>
                <a:gridCol w="1488618"/>
              </a:tblGrid>
              <a:tr h="883920">
                <a:tc>
                  <a:txBody>
                    <a:bodyPr/>
                    <a:lstStyle/>
                    <a:p>
                      <a:pPr marL="0" marR="0">
                        <a:lnSpc>
                          <a:spcPct val="115000"/>
                        </a:lnSpc>
                        <a:spcBef>
                          <a:spcPts val="0"/>
                        </a:spcBef>
                        <a:spcAft>
                          <a:spcPts val="0"/>
                        </a:spcAft>
                      </a:pPr>
                      <a:r>
                        <a:rPr lang="en-US" sz="1800" b="1" dirty="0">
                          <a:effectLst/>
                          <a:latin typeface="Calibri"/>
                          <a:ea typeface="Calibri"/>
                          <a:cs typeface="Times New Roman"/>
                        </a:rPr>
                        <a:t>Category</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a:effectLst/>
                          <a:latin typeface="Calibri"/>
                          <a:ea typeface="Calibri"/>
                          <a:cs typeface="Times New Roman"/>
                        </a:rPr>
                        <a:t>Weighting in Overall Score</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3920">
                <a:tc>
                  <a:txBody>
                    <a:bodyPr/>
                    <a:lstStyle/>
                    <a:p>
                      <a:pPr marL="0" marR="0">
                        <a:lnSpc>
                          <a:spcPct val="115000"/>
                        </a:lnSpc>
                        <a:spcBef>
                          <a:spcPts val="0"/>
                        </a:spcBef>
                        <a:spcAft>
                          <a:spcPts val="0"/>
                        </a:spcAft>
                      </a:pPr>
                      <a:r>
                        <a:rPr lang="en-US" sz="1800" dirty="0">
                          <a:effectLst/>
                          <a:latin typeface="Calibri"/>
                          <a:ea typeface="Calibri"/>
                          <a:cs typeface="Times New Roman"/>
                        </a:rPr>
                        <a:t>Academic Achievement - % of all students proficient or above (average of % proficient on reading, writing and math SBAs)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35%</a:t>
                      </a:r>
                    </a:p>
                    <a:p>
                      <a:pPr marL="0" marR="0" algn="ctr">
                        <a:lnSpc>
                          <a:spcPct val="115000"/>
                        </a:lnSpc>
                        <a:spcBef>
                          <a:spcPts val="0"/>
                        </a:spcBef>
                        <a:spcAft>
                          <a:spcPts val="0"/>
                        </a:spcAft>
                      </a:pPr>
                      <a:r>
                        <a:rPr lang="en-US" sz="1800">
                          <a:effectLst/>
                          <a:latin typeface="Calibri"/>
                          <a:ea typeface="Calibri"/>
                          <a:cs typeface="Times New Roman"/>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25880">
                <a:tc>
                  <a:txBody>
                    <a:bodyPr/>
                    <a:lstStyle/>
                    <a:p>
                      <a:pPr marL="0" marR="0">
                        <a:lnSpc>
                          <a:spcPct val="115000"/>
                        </a:lnSpc>
                        <a:spcBef>
                          <a:spcPts val="0"/>
                        </a:spcBef>
                        <a:spcAft>
                          <a:spcPts val="0"/>
                        </a:spcAft>
                      </a:pPr>
                      <a:r>
                        <a:rPr lang="en-US" sz="1800" dirty="0">
                          <a:effectLst/>
                          <a:latin typeface="Calibri"/>
                          <a:ea typeface="Calibri"/>
                          <a:cs typeface="Times New Roman"/>
                        </a:rPr>
                        <a:t>School Progress – growth and proficiency index score for all students group and for each primary subgroup (AN/AI, economically disadvantaged, SWDs, and LEPs)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960">
                <a:tc>
                  <a:txBody>
                    <a:bodyPr/>
                    <a:lstStyle/>
                    <a:p>
                      <a:pPr marL="0" marR="0">
                        <a:lnSpc>
                          <a:spcPct val="115000"/>
                        </a:lnSpc>
                        <a:spcBef>
                          <a:spcPts val="0"/>
                        </a:spcBef>
                        <a:spcAft>
                          <a:spcPts val="0"/>
                        </a:spcAft>
                      </a:pPr>
                      <a:r>
                        <a:rPr lang="en-US" sz="1800" dirty="0">
                          <a:effectLst/>
                          <a:latin typeface="Calibri"/>
                          <a:ea typeface="Calibri"/>
                          <a:cs typeface="Times New Roman"/>
                        </a:rPr>
                        <a:t>Attendance Rate (all students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960">
                <a:tc>
                  <a:txBody>
                    <a:bodyPr/>
                    <a:lstStyle/>
                    <a:p>
                      <a:pPr marL="0" marR="0">
                        <a:lnSpc>
                          <a:spcPct val="115000"/>
                        </a:lnSpc>
                        <a:spcBef>
                          <a:spcPts val="0"/>
                        </a:spcBef>
                        <a:spcAft>
                          <a:spcPts val="0"/>
                        </a:spcAft>
                      </a:pPr>
                      <a:r>
                        <a:rPr lang="en-US" sz="1800">
                          <a:effectLst/>
                          <a:latin typeface="Calibri"/>
                          <a:ea typeface="Calibri"/>
                          <a:cs typeface="Times New Roman"/>
                        </a:rPr>
                        <a:t>Participation Rate in SBAs (all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a:ea typeface="Calibri"/>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1960">
                <a:tc>
                  <a:txBody>
                    <a:bodyPr/>
                    <a:lstStyle/>
                    <a:p>
                      <a:pPr marL="0" marR="0">
                        <a:lnSpc>
                          <a:spcPct val="115000"/>
                        </a:lnSpc>
                        <a:spcBef>
                          <a:spcPts val="0"/>
                        </a:spcBef>
                        <a:spcAft>
                          <a:spcPts val="0"/>
                        </a:spcAft>
                      </a:pPr>
                      <a:r>
                        <a:rPr lang="en-US" sz="1800">
                          <a:effectLst/>
                          <a:latin typeface="Calibri"/>
                          <a:ea typeface="Calibri"/>
                          <a:cs typeface="Times New Roman"/>
                        </a:rPr>
                        <a:t>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911942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200" dirty="0" smtClean="0"/>
              <a:t>Indicators for High School Grades 9-12</a:t>
            </a:r>
            <a:endParaRPr lang="en-US" sz="32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458033611"/>
              </p:ext>
            </p:extLst>
          </p:nvPr>
        </p:nvGraphicFramePr>
        <p:xfrm>
          <a:off x="1066800" y="1828799"/>
          <a:ext cx="7162800" cy="4492637"/>
        </p:xfrm>
        <a:graphic>
          <a:graphicData uri="http://schemas.openxmlformats.org/drawingml/2006/table">
            <a:tbl>
              <a:tblPr firstRow="1" firstCol="1" bandRow="1"/>
              <a:tblGrid>
                <a:gridCol w="5739924"/>
                <a:gridCol w="1422876"/>
              </a:tblGrid>
              <a:tr h="644770">
                <a:tc>
                  <a:txBody>
                    <a:bodyPr/>
                    <a:lstStyle/>
                    <a:p>
                      <a:pPr marL="0" marR="0">
                        <a:lnSpc>
                          <a:spcPct val="115000"/>
                        </a:lnSpc>
                        <a:spcBef>
                          <a:spcPts val="0"/>
                        </a:spcBef>
                        <a:spcAft>
                          <a:spcPts val="0"/>
                        </a:spcAft>
                      </a:pPr>
                      <a:r>
                        <a:rPr lang="en-US" sz="1800" b="1" dirty="0">
                          <a:effectLst/>
                          <a:latin typeface="Calibri"/>
                          <a:ea typeface="Calibri"/>
                          <a:cs typeface="Times New Roman"/>
                        </a:rPr>
                        <a:t>Category</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a:effectLst/>
                          <a:latin typeface="Calibri"/>
                          <a:ea typeface="Calibri"/>
                          <a:cs typeface="Times New Roman"/>
                        </a:rPr>
                        <a:t>Weighting in Overall Score</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4770">
                <a:tc>
                  <a:txBody>
                    <a:bodyPr/>
                    <a:lstStyle/>
                    <a:p>
                      <a:pPr marL="0" marR="0">
                        <a:lnSpc>
                          <a:spcPct val="115000"/>
                        </a:lnSpc>
                        <a:spcBef>
                          <a:spcPts val="0"/>
                        </a:spcBef>
                        <a:spcAft>
                          <a:spcPts val="0"/>
                        </a:spcAft>
                      </a:pPr>
                      <a:r>
                        <a:rPr lang="en-US" sz="1800" dirty="0">
                          <a:effectLst/>
                          <a:latin typeface="Calibri"/>
                          <a:ea typeface="Calibri"/>
                          <a:cs typeface="Times New Roman"/>
                        </a:rPr>
                        <a:t>Academic Achievement - % of all students proficient or above (average of % proficient on reading, writing and math SBAs)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67153">
                <a:tc>
                  <a:txBody>
                    <a:bodyPr/>
                    <a:lstStyle/>
                    <a:p>
                      <a:pPr marL="0" marR="0">
                        <a:lnSpc>
                          <a:spcPct val="115000"/>
                        </a:lnSpc>
                        <a:spcBef>
                          <a:spcPts val="0"/>
                        </a:spcBef>
                        <a:spcAft>
                          <a:spcPts val="0"/>
                        </a:spcAft>
                      </a:pPr>
                      <a:r>
                        <a:rPr lang="en-US" sz="1800" dirty="0">
                          <a:effectLst/>
                          <a:latin typeface="Calibri"/>
                          <a:ea typeface="Calibri"/>
                          <a:cs typeface="Times New Roman"/>
                        </a:rPr>
                        <a:t>School Progress – growth and proficiency index score for all students group and for each primary subgroup (AN/AI, economically disadvantaged, SWDs, and LEPs)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35%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85">
                <a:tc>
                  <a:txBody>
                    <a:bodyPr/>
                    <a:lstStyle/>
                    <a:p>
                      <a:pPr marL="0" marR="0">
                        <a:lnSpc>
                          <a:spcPct val="115000"/>
                        </a:lnSpc>
                        <a:spcBef>
                          <a:spcPts val="0"/>
                        </a:spcBef>
                        <a:spcAft>
                          <a:spcPts val="0"/>
                        </a:spcAft>
                      </a:pPr>
                      <a:r>
                        <a:rPr lang="en-US" sz="1800" dirty="0">
                          <a:effectLst/>
                          <a:latin typeface="Calibri"/>
                          <a:ea typeface="Calibri"/>
                          <a:cs typeface="Times New Roman"/>
                        </a:rPr>
                        <a:t>Attendance Rate (all students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85">
                <a:tc>
                  <a:txBody>
                    <a:bodyPr/>
                    <a:lstStyle/>
                    <a:p>
                      <a:pPr marL="0" marR="0">
                        <a:lnSpc>
                          <a:spcPct val="115000"/>
                        </a:lnSpc>
                        <a:spcBef>
                          <a:spcPts val="0"/>
                        </a:spcBef>
                        <a:spcAft>
                          <a:spcPts val="0"/>
                        </a:spcAft>
                      </a:pPr>
                      <a:r>
                        <a:rPr lang="en-US" sz="1800" dirty="0">
                          <a:effectLst/>
                          <a:latin typeface="Calibri"/>
                          <a:ea typeface="Calibri"/>
                          <a:cs typeface="Times New Roman"/>
                        </a:rPr>
                        <a:t>Participation Rate in SBAs (all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85">
                <a:tc>
                  <a:txBody>
                    <a:bodyPr/>
                    <a:lstStyle/>
                    <a:p>
                      <a:pPr marL="0" marR="0">
                        <a:lnSpc>
                          <a:spcPct val="115000"/>
                        </a:lnSpc>
                        <a:spcBef>
                          <a:spcPts val="0"/>
                        </a:spcBef>
                        <a:spcAft>
                          <a:spcPts val="0"/>
                        </a:spcAft>
                      </a:pPr>
                      <a:r>
                        <a:rPr lang="en-US" sz="1800" dirty="0">
                          <a:effectLst/>
                          <a:latin typeface="Calibri"/>
                          <a:ea typeface="Calibri"/>
                          <a:cs typeface="Times New Roman"/>
                        </a:rPr>
                        <a:t>Graduation rate (cohort of all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85">
                <a:tc>
                  <a:txBody>
                    <a:bodyPr/>
                    <a:lstStyle/>
                    <a:p>
                      <a:pPr marL="0" marR="0">
                        <a:lnSpc>
                          <a:spcPct val="115000"/>
                        </a:lnSpc>
                        <a:spcBef>
                          <a:spcPts val="0"/>
                        </a:spcBef>
                        <a:spcAft>
                          <a:spcPts val="0"/>
                        </a:spcAft>
                      </a:pPr>
                      <a:r>
                        <a:rPr lang="en-US" sz="1800" dirty="0">
                          <a:effectLst/>
                          <a:latin typeface="Calibri"/>
                          <a:ea typeface="Calibri"/>
                          <a:cs typeface="Times New Roman"/>
                        </a:rPr>
                        <a:t>WorkKeys certificate rate (11</a:t>
                      </a:r>
                      <a:r>
                        <a:rPr lang="en-US" sz="1800" baseline="30000" dirty="0">
                          <a:effectLst/>
                          <a:latin typeface="Calibri"/>
                          <a:ea typeface="Calibri"/>
                          <a:cs typeface="Times New Roman"/>
                        </a:rPr>
                        <a:t>th</a:t>
                      </a:r>
                      <a:r>
                        <a:rPr lang="en-US" sz="1800" dirty="0">
                          <a:effectLst/>
                          <a:latin typeface="Calibri"/>
                          <a:ea typeface="Calibri"/>
                          <a:cs typeface="Times New Roman"/>
                        </a:rPr>
                        <a:t> graders)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85">
                <a:tc>
                  <a:txBody>
                    <a:bodyPr/>
                    <a:lstStyle/>
                    <a:p>
                      <a:pPr marL="0" marR="0">
                        <a:lnSpc>
                          <a:spcPct val="115000"/>
                        </a:lnSpc>
                        <a:spcBef>
                          <a:spcPts val="0"/>
                        </a:spcBef>
                        <a:spcAft>
                          <a:spcPts val="0"/>
                        </a:spcAft>
                      </a:pPr>
                      <a:r>
                        <a:rPr lang="en-US" sz="1800" dirty="0">
                          <a:effectLst/>
                          <a:latin typeface="Calibri"/>
                          <a:ea typeface="Calibri"/>
                          <a:cs typeface="Times New Roman"/>
                        </a:rPr>
                        <a:t>WorkKeys participation rate (11</a:t>
                      </a:r>
                      <a:r>
                        <a:rPr lang="en-US" sz="1800" baseline="30000" dirty="0">
                          <a:effectLst/>
                          <a:latin typeface="Calibri"/>
                          <a:ea typeface="Calibri"/>
                          <a:cs typeface="Times New Roman"/>
                        </a:rPr>
                        <a:t>th</a:t>
                      </a:r>
                      <a:r>
                        <a:rPr lang="en-US" sz="1800" dirty="0">
                          <a:effectLst/>
                          <a:latin typeface="Calibri"/>
                          <a:ea typeface="Calibri"/>
                          <a:cs typeface="Times New Roman"/>
                        </a:rPr>
                        <a:t> graders)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2385">
                <a:tc>
                  <a:txBody>
                    <a:bodyPr/>
                    <a:lstStyle/>
                    <a:p>
                      <a:pPr marL="0" marR="0">
                        <a:lnSpc>
                          <a:spcPct val="115000"/>
                        </a:lnSpc>
                        <a:spcBef>
                          <a:spcPts val="0"/>
                        </a:spcBef>
                        <a:spcAft>
                          <a:spcPts val="0"/>
                        </a:spcAft>
                      </a:pPr>
                      <a:r>
                        <a:rPr lang="en-US" sz="1800" dirty="0">
                          <a:effectLst/>
                          <a:latin typeface="Calibri"/>
                          <a:ea typeface="Calibri"/>
                          <a:cs typeface="Times New Roman"/>
                        </a:rPr>
                        <a:t>Total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08F394ED-C83B-48CE-BD27-1442A7AEAE53}" type="slidenum">
              <a:rPr lang="en-US" smtClean="0"/>
              <a:t>14</a:t>
            </a:fld>
            <a:endParaRPr lang="en-US"/>
          </a:p>
        </p:txBody>
      </p:sp>
    </p:spTree>
    <p:extLst>
      <p:ext uri="{BB962C8B-B14F-4D97-AF65-F5344CB8AC3E}">
        <p14:creationId xmlns:p14="http://schemas.microsoft.com/office/powerpoint/2010/main" val="500745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ASPI Chart K-8 School</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15</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343954459"/>
              </p:ext>
            </p:extLst>
          </p:nvPr>
        </p:nvGraphicFramePr>
        <p:xfrm>
          <a:off x="1219201" y="1752602"/>
          <a:ext cx="5778499" cy="4321984"/>
        </p:xfrm>
        <a:graphic>
          <a:graphicData uri="http://schemas.openxmlformats.org/drawingml/2006/table">
            <a:tbl>
              <a:tblPr/>
              <a:tblGrid>
                <a:gridCol w="3615344"/>
                <a:gridCol w="726094"/>
                <a:gridCol w="665586"/>
                <a:gridCol w="771475"/>
              </a:tblGrid>
              <a:tr h="211114">
                <a:tc>
                  <a:txBody>
                    <a:bodyPr/>
                    <a:lstStyle/>
                    <a:p>
                      <a:pPr algn="l" fontAlgn="b"/>
                      <a:r>
                        <a:rPr lang="en-US" sz="1400" b="1" i="0" u="none" strike="noStrike">
                          <a:solidFill>
                            <a:srgbClr val="000000"/>
                          </a:solidFill>
                          <a:effectLst/>
                          <a:latin typeface="Calibri" pitchFamily="34" charset="0"/>
                          <a:cs typeface="Calibri" pitchFamily="34" charset="0"/>
                        </a:rPr>
                        <a:t>Anytown Elementary School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1114">
                <a:tc>
                  <a:txBody>
                    <a:bodyPr/>
                    <a:lstStyle/>
                    <a:p>
                      <a:pPr algn="r" fontAlgn="b"/>
                      <a:r>
                        <a:rPr lang="en-US" sz="1400" b="0" i="0" u="none" strike="noStrike">
                          <a:solidFill>
                            <a:srgbClr val="000000"/>
                          </a:solidFill>
                          <a:effectLst/>
                          <a:latin typeface="Calibri" pitchFamily="34" charset="0"/>
                          <a:cs typeface="Calibri" pitchFamily="34" charset="0"/>
                        </a:rPr>
                        <a:t>Students in grades K-8</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502</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100%</a:t>
                      </a: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r>
              <a:tr h="211114">
                <a:tc>
                  <a:txBody>
                    <a:bodyPr/>
                    <a:lstStyle/>
                    <a:p>
                      <a:pPr algn="r" fontAlgn="b"/>
                      <a:r>
                        <a:rPr lang="en-US" sz="1400" b="0" i="0" u="none" strike="noStrike">
                          <a:solidFill>
                            <a:srgbClr val="000000"/>
                          </a:solidFill>
                          <a:effectLst/>
                          <a:latin typeface="Calibri" pitchFamily="34" charset="0"/>
                          <a:cs typeface="Calibri" pitchFamily="34" charset="0"/>
                        </a:rPr>
                        <a:t>Students in grades 9-12</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0</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0%</a:t>
                      </a: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r>
              <a:tr h="196336">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r>
              <a:tr h="211114">
                <a:tc>
                  <a:txBody>
                    <a:bodyPr/>
                    <a:lstStyle/>
                    <a:p>
                      <a:pPr algn="l" fontAlgn="b"/>
                      <a:r>
                        <a:rPr lang="en-US" sz="1400" b="1" i="0" u="none" strike="noStrike">
                          <a:solidFill>
                            <a:srgbClr val="000000"/>
                          </a:solidFill>
                          <a:effectLst/>
                          <a:latin typeface="Calibri" pitchFamily="34" charset="0"/>
                          <a:cs typeface="Calibri" pitchFamily="34" charset="0"/>
                        </a:rPr>
                        <a:t>Grades K-8</a:t>
                      </a:r>
                    </a:p>
                  </a:txBody>
                  <a:tcPr marL="9525" marR="9525" marT="952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400" b="1"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580564">
                <a:tc>
                  <a:txBody>
                    <a:bodyPr/>
                    <a:lstStyle/>
                    <a:p>
                      <a:pPr algn="l" fontAlgn="b"/>
                      <a:r>
                        <a:rPr lang="en-US" sz="1400" b="0" i="0" u="none" strike="noStrike">
                          <a:solidFill>
                            <a:srgbClr val="000000"/>
                          </a:solidFill>
                          <a:effectLst/>
                          <a:latin typeface="Calibri" pitchFamily="34" charset="0"/>
                          <a:cs typeface="Calibri" pitchFamily="34" charset="0"/>
                        </a:rPr>
                        <a:t>Category</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Points Earned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Weight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Weighted points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33342">
                <a:tc>
                  <a:txBody>
                    <a:bodyPr/>
                    <a:lstStyle/>
                    <a:p>
                      <a:pPr algn="l" fontAlgn="b"/>
                      <a:r>
                        <a:rPr lang="en-US" sz="1400" b="0" i="0" u="none" strike="noStrike">
                          <a:solidFill>
                            <a:srgbClr val="000000"/>
                          </a:solidFill>
                          <a:effectLst/>
                          <a:latin typeface="Calibri" pitchFamily="34" charset="0"/>
                          <a:cs typeface="Calibri" pitchFamily="34" charset="0"/>
                        </a:rPr>
                        <a:t>Academic Achievement - % of all students proficient or above (average of % proficient on reading, writing and math SBAs)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63.5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22.23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844457">
                <a:tc>
                  <a:txBody>
                    <a:bodyPr/>
                    <a:lstStyle/>
                    <a:p>
                      <a:pPr algn="l" fontAlgn="b"/>
                      <a:r>
                        <a:rPr lang="en-US" sz="1400" b="0" i="0" u="none" strike="noStrike">
                          <a:solidFill>
                            <a:srgbClr val="000000"/>
                          </a:solidFill>
                          <a:effectLst/>
                          <a:latin typeface="Calibri" pitchFamily="34" charset="0"/>
                          <a:cs typeface="Calibri" pitchFamily="34" charset="0"/>
                        </a:rPr>
                        <a:t>School Progress – growth and proficiency index score for all students group and for each primary subgroup (AN/AI, economically disadvantaged, SWDs, and ELs)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93.98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32.89</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114">
                <a:tc>
                  <a:txBody>
                    <a:bodyPr/>
                    <a:lstStyle/>
                    <a:p>
                      <a:pPr algn="l" fontAlgn="b"/>
                      <a:r>
                        <a:rPr lang="en-US" sz="1400" b="0" i="0" u="none" strike="noStrike">
                          <a:solidFill>
                            <a:srgbClr val="000000"/>
                          </a:solidFill>
                          <a:effectLst/>
                          <a:latin typeface="Calibri" pitchFamily="34" charset="0"/>
                          <a:cs typeface="Calibri" pitchFamily="34" charset="0"/>
                        </a:rPr>
                        <a:t>Attendance Rate (all students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21.25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114">
                <a:tc>
                  <a:txBody>
                    <a:bodyPr/>
                    <a:lstStyle/>
                    <a:p>
                      <a:pPr algn="l" fontAlgn="b"/>
                      <a:r>
                        <a:rPr lang="en-US" sz="1400" b="0" i="0" u="none" strike="noStrike">
                          <a:solidFill>
                            <a:srgbClr val="000000"/>
                          </a:solidFill>
                          <a:effectLst/>
                          <a:latin typeface="Calibri" pitchFamily="34" charset="0"/>
                          <a:cs typeface="Calibri" pitchFamily="34" charset="0"/>
                        </a:rPr>
                        <a:t>Participation Rate in SBAs (all students)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5.00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114">
                <a:tc>
                  <a:txBody>
                    <a:bodyPr/>
                    <a:lstStyle/>
                    <a:p>
                      <a:pPr algn="l" fontAlgn="b"/>
                      <a:r>
                        <a:rPr lang="en-US" sz="1400" b="0" i="0" u="none" strike="noStrike">
                          <a:solidFill>
                            <a:srgbClr val="000000"/>
                          </a:solidFill>
                          <a:effectLst/>
                          <a:latin typeface="Calibri" pitchFamily="34" charset="0"/>
                          <a:cs typeface="Calibri" pitchFamily="34" charset="0"/>
                        </a:rPr>
                        <a:t>Total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81.37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1114">
                <a:tc>
                  <a:txBody>
                    <a:bodyPr/>
                    <a:lstStyle/>
                    <a:p>
                      <a:pPr algn="r" fontAlgn="b"/>
                      <a:r>
                        <a:rPr lang="en-US" sz="1400" b="1" i="0" u="none" strike="noStrike">
                          <a:solidFill>
                            <a:srgbClr val="000000"/>
                          </a:solidFill>
                          <a:effectLst/>
                          <a:latin typeface="Calibri" pitchFamily="34" charset="0"/>
                          <a:cs typeface="Calibri" pitchFamily="34" charset="0"/>
                        </a:rPr>
                        <a:t>ASPI Overall Score</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r>
                        <a:rPr lang="en-US" sz="1400" b="1" i="0" u="none" strike="noStrike">
                          <a:solidFill>
                            <a:srgbClr val="000000"/>
                          </a:solidFill>
                          <a:effectLst/>
                          <a:latin typeface="Calibri" pitchFamily="34" charset="0"/>
                          <a:cs typeface="Calibri" pitchFamily="34" charset="0"/>
                        </a:rPr>
                        <a:t>81.37</a:t>
                      </a:r>
                    </a:p>
                  </a:txBody>
                  <a:tcPr marL="9525" marR="9525" marT="952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21670">
                <a:tc>
                  <a:txBody>
                    <a:bodyPr/>
                    <a:lstStyle/>
                    <a:p>
                      <a:pPr algn="r" fontAlgn="b"/>
                      <a:r>
                        <a:rPr lang="en-US" sz="1400" b="1" i="0" u="none" strike="noStrike">
                          <a:solidFill>
                            <a:srgbClr val="000000"/>
                          </a:solidFill>
                          <a:effectLst/>
                          <a:latin typeface="Calibri" pitchFamily="34" charset="0"/>
                          <a:cs typeface="Calibri" pitchFamily="34" charset="0"/>
                        </a:rPr>
                        <a:t>Star Rating</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itchFamily="34" charset="0"/>
                          <a:cs typeface="Calibri" pitchFamily="34" charset="0"/>
                        </a:rPr>
                        <a:t>***</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495502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ASPI Chart High School</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16</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30947319"/>
              </p:ext>
            </p:extLst>
          </p:nvPr>
        </p:nvGraphicFramePr>
        <p:xfrm>
          <a:off x="1143000" y="1524000"/>
          <a:ext cx="6553199" cy="4623435"/>
        </p:xfrm>
        <a:graphic>
          <a:graphicData uri="http://schemas.openxmlformats.org/drawingml/2006/table">
            <a:tbl>
              <a:tblPr/>
              <a:tblGrid>
                <a:gridCol w="4100038"/>
                <a:gridCol w="823438"/>
                <a:gridCol w="754819"/>
                <a:gridCol w="874904"/>
              </a:tblGrid>
              <a:tr h="190500">
                <a:tc>
                  <a:txBody>
                    <a:bodyPr/>
                    <a:lstStyle/>
                    <a:p>
                      <a:pPr algn="l" fontAlgn="b"/>
                      <a:r>
                        <a:rPr lang="en-US" sz="1400" b="1" i="0" u="none" strike="noStrike">
                          <a:solidFill>
                            <a:srgbClr val="000000"/>
                          </a:solidFill>
                          <a:effectLst/>
                          <a:latin typeface="Calibri" pitchFamily="34" charset="0"/>
                          <a:cs typeface="Calibri" pitchFamily="34" charset="0"/>
                        </a:rPr>
                        <a:t>Anytown High School</a:t>
                      </a:r>
                    </a:p>
                  </a:txBody>
                  <a:tcPr marL="9525" marR="9525" marT="9525"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a:t>
                      </a:r>
                    </a:p>
                  </a:txBody>
                  <a:tcPr marL="9525" marR="9525" marT="9525"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90500">
                <a:tc>
                  <a:txBody>
                    <a:bodyPr/>
                    <a:lstStyle/>
                    <a:p>
                      <a:pPr algn="r" fontAlgn="b"/>
                      <a:r>
                        <a:rPr lang="en-US" sz="1400" b="0" i="0" u="none" strike="noStrike">
                          <a:solidFill>
                            <a:srgbClr val="000000"/>
                          </a:solidFill>
                          <a:effectLst/>
                          <a:latin typeface="Calibri" pitchFamily="34" charset="0"/>
                          <a:cs typeface="Calibri" pitchFamily="34" charset="0"/>
                        </a:rPr>
                        <a:t>Students in grades K-8</a:t>
                      </a:r>
                    </a:p>
                  </a:txBody>
                  <a:tcPr marL="9525" marR="9525" marT="9525"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0</a:t>
                      </a:r>
                    </a:p>
                  </a:txBody>
                  <a:tcPr marL="9525" marR="9525" marT="9525" marB="0" anchor="b">
                    <a:lnL>
                      <a:noFill/>
                    </a:lnL>
                    <a:lnR>
                      <a:noFill/>
                    </a:lnR>
                    <a:lnT>
                      <a:noFill/>
                    </a:lnT>
                    <a:lnB>
                      <a:noFill/>
                    </a:lnB>
                  </a:tcPr>
                </a:tc>
                <a:tc>
                  <a:txBody>
                    <a:bodyPr/>
                    <a:lstStyle/>
                    <a:p>
                      <a:pPr algn="ctr" fontAlgn="b"/>
                      <a:r>
                        <a:rPr lang="en-US" sz="1400" b="0" i="0" u="none" strike="noStrike">
                          <a:solidFill>
                            <a:srgbClr val="000000"/>
                          </a:solidFill>
                          <a:effectLst/>
                          <a:latin typeface="Calibri" pitchFamily="34" charset="0"/>
                          <a:cs typeface="Calibri" pitchFamily="34" charset="0"/>
                        </a:rPr>
                        <a:t>0%</a:t>
                      </a:r>
                    </a:p>
                  </a:txBody>
                  <a:tcPr marL="9525" marR="9525" marT="9525" marB="0" anchor="b">
                    <a:lnL>
                      <a:noFill/>
                    </a:lnL>
                    <a:lnR>
                      <a:noFill/>
                    </a:lnR>
                    <a:lnT>
                      <a:noFill/>
                    </a:lnT>
                    <a:lnB>
                      <a:noFill/>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a:noFill/>
                    </a:lnB>
                  </a:tcPr>
                </a:tc>
              </a:tr>
              <a:tr h="190500">
                <a:tc>
                  <a:txBody>
                    <a:bodyPr/>
                    <a:lstStyle/>
                    <a:p>
                      <a:pPr algn="r" fontAlgn="b"/>
                      <a:r>
                        <a:rPr lang="en-US" sz="1400" b="0" i="0" u="none" strike="noStrike">
                          <a:solidFill>
                            <a:srgbClr val="000000"/>
                          </a:solidFill>
                          <a:effectLst/>
                          <a:latin typeface="Calibri" pitchFamily="34" charset="0"/>
                          <a:cs typeface="Calibri" pitchFamily="34" charset="0"/>
                        </a:rPr>
                        <a:t>Students in grades 9-12</a:t>
                      </a:r>
                    </a:p>
                  </a:txBody>
                  <a:tcPr marL="9525" marR="9525" marT="9525"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2211</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100%</a:t>
                      </a:r>
                    </a:p>
                  </a:txBody>
                  <a:tcPr marL="9525" marR="9525" marT="9525"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190500">
                <a:tc>
                  <a:txBody>
                    <a:bodyPr/>
                    <a:lstStyle/>
                    <a:p>
                      <a:pPr algn="l" fontAlgn="b"/>
                      <a:r>
                        <a:rPr lang="en-US" sz="1400" b="1" i="0" u="none" strike="noStrike">
                          <a:solidFill>
                            <a:srgbClr val="000000"/>
                          </a:solidFill>
                          <a:effectLst/>
                          <a:latin typeface="Calibri" pitchFamily="34" charset="0"/>
                          <a:cs typeface="Calibri" pitchFamily="34" charset="0"/>
                        </a:rPr>
                        <a:t>Grades 9-12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itchFamily="34" charset="0"/>
                          <a:cs typeface="Calibri"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1400" b="0" i="0" u="none" strike="noStrike">
                          <a:solidFill>
                            <a:srgbClr val="000000"/>
                          </a:solidFill>
                          <a:effectLst/>
                          <a:latin typeface="Calibri" pitchFamily="34" charset="0"/>
                          <a:cs typeface="Calibri" pitchFamily="34" charset="0"/>
                        </a:rPr>
                        <a:t>Category</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Points earned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Weight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Weighted points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3375">
                <a:tc>
                  <a:txBody>
                    <a:bodyPr/>
                    <a:lstStyle/>
                    <a:p>
                      <a:pPr algn="l" fontAlgn="b"/>
                      <a:r>
                        <a:rPr lang="en-US" sz="1400" b="0" i="0" u="none" strike="noStrike">
                          <a:solidFill>
                            <a:srgbClr val="000000"/>
                          </a:solidFill>
                          <a:effectLst/>
                          <a:latin typeface="Calibri" pitchFamily="34" charset="0"/>
                          <a:cs typeface="Calibri" pitchFamily="34" charset="0"/>
                        </a:rPr>
                        <a:t>Academic Achievement - % of all students proficient or above (average of % proficient on reading, writing and math SBAs)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65.82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13.16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1025">
                <a:tc>
                  <a:txBody>
                    <a:bodyPr/>
                    <a:lstStyle/>
                    <a:p>
                      <a:pPr algn="l" fontAlgn="b"/>
                      <a:r>
                        <a:rPr lang="en-US" sz="1400" b="0" i="0" u="none" strike="noStrike">
                          <a:solidFill>
                            <a:srgbClr val="000000"/>
                          </a:solidFill>
                          <a:effectLst/>
                          <a:latin typeface="Calibri" pitchFamily="34" charset="0"/>
                          <a:cs typeface="Calibri" pitchFamily="34" charset="0"/>
                        </a:rPr>
                        <a:t>School Progress – growth and proficiency index score for all students group and for each primary subgroup (AN/AI, economically disadvantaged, SWDs, &amp; ELs)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86.38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30.23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400" b="0" i="0" u="none" strike="noStrike">
                          <a:solidFill>
                            <a:srgbClr val="000000"/>
                          </a:solidFill>
                          <a:effectLst/>
                          <a:latin typeface="Calibri" pitchFamily="34" charset="0"/>
                          <a:cs typeface="Calibri" pitchFamily="34" charset="0"/>
                        </a:rPr>
                        <a:t>Attendance Rate (all students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5.00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400" b="0" i="0" u="none" strike="noStrike">
                          <a:solidFill>
                            <a:srgbClr val="000000"/>
                          </a:solidFill>
                          <a:effectLst/>
                          <a:latin typeface="Calibri" pitchFamily="34" charset="0"/>
                          <a:cs typeface="Calibri" pitchFamily="34" charset="0"/>
                        </a:rPr>
                        <a:t>Participation Rate in SBAs (all students)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100.00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5.00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400" b="0" i="0" u="none" strike="noStrike">
                          <a:solidFill>
                            <a:srgbClr val="000000"/>
                          </a:solidFill>
                          <a:effectLst/>
                          <a:latin typeface="Calibri" pitchFamily="34" charset="0"/>
                          <a:cs typeface="Calibri" pitchFamily="34" charset="0"/>
                        </a:rPr>
                        <a:t>Graduation rate (cohort of all students)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10.00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n-US" sz="1400" b="0" i="0" u="none" strike="noStrike">
                          <a:solidFill>
                            <a:srgbClr val="000000"/>
                          </a:solidFill>
                          <a:effectLst/>
                          <a:latin typeface="Calibri" pitchFamily="34" charset="0"/>
                          <a:cs typeface="Calibri" pitchFamily="34" charset="0"/>
                        </a:rPr>
                        <a:t>College &amp; Career Readiness Indicator (12th graders scores on SAT, ACT, or WorkKeys)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73.53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5.88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400" b="0" i="0" u="none" strike="noStrike">
                          <a:solidFill>
                            <a:srgbClr val="000000"/>
                          </a:solidFill>
                          <a:effectLst/>
                          <a:latin typeface="Calibri" pitchFamily="34" charset="0"/>
                          <a:cs typeface="Calibri" pitchFamily="34" charset="0"/>
                        </a:rPr>
                        <a:t>WorkKeys participation rate (11th graders)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50.00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1.00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400" b="0" i="0" u="none" strike="noStrike">
                          <a:solidFill>
                            <a:srgbClr val="000000"/>
                          </a:solidFill>
                          <a:effectLst/>
                          <a:latin typeface="Calibri" pitchFamily="34" charset="0"/>
                          <a:cs typeface="Calibri" pitchFamily="34" charset="0"/>
                        </a:rPr>
                        <a:t>Total</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400" b="0" i="0" u="none" strike="noStrike">
                          <a:solidFill>
                            <a:srgbClr val="000000"/>
                          </a:solidFill>
                          <a:effectLst/>
                          <a:latin typeface="Calibri" pitchFamily="34" charset="0"/>
                          <a:cs typeface="Calibri" pitchFamily="34" charset="0"/>
                        </a:rPr>
                        <a:t>70.28</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r" fontAlgn="b"/>
                      <a:r>
                        <a:rPr lang="en-US" sz="1400" b="1" i="0" u="none" strike="noStrike">
                          <a:solidFill>
                            <a:srgbClr val="000000"/>
                          </a:solidFill>
                          <a:effectLst/>
                          <a:latin typeface="Calibri" pitchFamily="34" charset="0"/>
                          <a:cs typeface="Calibri" pitchFamily="34" charset="0"/>
                        </a:rPr>
                        <a:t>ASPI Overall Score</a:t>
                      </a:r>
                    </a:p>
                  </a:txBody>
                  <a:tcPr marL="9525" marR="9525" marT="9525"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400" b="1" i="0" u="none" strike="noStrike">
                          <a:solidFill>
                            <a:srgbClr val="000000"/>
                          </a:solidFill>
                          <a:effectLst/>
                          <a:latin typeface="Calibri" pitchFamily="34" charset="0"/>
                          <a:cs typeface="Calibri" pitchFamily="34" charset="0"/>
                        </a:rPr>
                        <a:t>70.28</a:t>
                      </a:r>
                    </a:p>
                  </a:txBody>
                  <a:tcPr marL="9525" marR="9525" marT="9525"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200025">
                <a:tc>
                  <a:txBody>
                    <a:bodyPr/>
                    <a:lstStyle/>
                    <a:p>
                      <a:pPr algn="r" fontAlgn="b"/>
                      <a:r>
                        <a:rPr lang="en-US" sz="1400" b="1" i="0" u="none" strike="noStrike">
                          <a:solidFill>
                            <a:srgbClr val="000000"/>
                          </a:solidFill>
                          <a:effectLst/>
                          <a:latin typeface="Calibri" pitchFamily="34" charset="0"/>
                          <a:cs typeface="Calibri" pitchFamily="34" charset="0"/>
                        </a:rPr>
                        <a:t>Star Rating</a:t>
                      </a:r>
                    </a:p>
                  </a:txBody>
                  <a:tcPr marL="9525" marR="9525" marT="9525"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itchFamily="34" charset="0"/>
                          <a:cs typeface="Calibri" pitchFamily="34" charset="0"/>
                        </a:rPr>
                        <a:t>***</a:t>
                      </a: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9538336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Sample ASPI Chart K-12 grades</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17</a:t>
            </a:fld>
            <a:endParaRPr lang="en-US"/>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220013805"/>
              </p:ext>
            </p:extLst>
          </p:nvPr>
        </p:nvGraphicFramePr>
        <p:xfrm>
          <a:off x="685800" y="1371600"/>
          <a:ext cx="7620000" cy="5166600"/>
        </p:xfrm>
        <a:graphic>
          <a:graphicData uri="http://schemas.openxmlformats.org/drawingml/2006/table">
            <a:tbl>
              <a:tblPr/>
              <a:tblGrid>
                <a:gridCol w="4767486"/>
                <a:gridCol w="957486"/>
                <a:gridCol w="877697"/>
                <a:gridCol w="1017331"/>
              </a:tblGrid>
              <a:tr h="172424">
                <a:tc>
                  <a:txBody>
                    <a:bodyPr/>
                    <a:lstStyle/>
                    <a:p>
                      <a:pPr algn="l" fontAlgn="b"/>
                      <a:r>
                        <a:rPr lang="en-US" sz="1100" b="1" i="0" u="none" strike="noStrike" dirty="0" err="1">
                          <a:solidFill>
                            <a:srgbClr val="000000"/>
                          </a:solidFill>
                          <a:effectLst/>
                          <a:latin typeface="Calibri" pitchFamily="34" charset="0"/>
                          <a:cs typeface="Calibri" pitchFamily="34" charset="0"/>
                        </a:rPr>
                        <a:t>Anytown</a:t>
                      </a:r>
                      <a:r>
                        <a:rPr lang="en-US" sz="1100" b="1" i="0" u="none" strike="noStrike" dirty="0">
                          <a:solidFill>
                            <a:srgbClr val="000000"/>
                          </a:solidFill>
                          <a:effectLst/>
                          <a:latin typeface="Calibri" pitchFamily="34" charset="0"/>
                          <a:cs typeface="Calibri" pitchFamily="34" charset="0"/>
                        </a:rPr>
                        <a:t> K-12 School</a:t>
                      </a:r>
                    </a:p>
                  </a:txBody>
                  <a:tcPr marL="7356" marR="7356" marT="7356"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a:t>
                      </a:r>
                    </a:p>
                  </a:txBody>
                  <a:tcPr marL="7356" marR="7356" marT="735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a:t>
                      </a:r>
                    </a:p>
                  </a:txBody>
                  <a:tcPr marL="7356" marR="7356" marT="7356" marB="0" anchor="b">
                    <a:lnL>
                      <a:noFill/>
                    </a:lnL>
                    <a:lnR>
                      <a:noFill/>
                    </a:lnR>
                    <a:lnT w="1270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72424">
                <a:tc>
                  <a:txBody>
                    <a:bodyPr/>
                    <a:lstStyle/>
                    <a:p>
                      <a:pPr algn="r" fontAlgn="b"/>
                      <a:r>
                        <a:rPr lang="en-US" sz="1100" b="0" i="0" u="none" strike="noStrike">
                          <a:solidFill>
                            <a:srgbClr val="000000"/>
                          </a:solidFill>
                          <a:effectLst/>
                          <a:latin typeface="Calibri" pitchFamily="34" charset="0"/>
                          <a:cs typeface="Calibri" pitchFamily="34" charset="0"/>
                        </a:rPr>
                        <a:t>Students in grades K-8</a:t>
                      </a:r>
                    </a:p>
                  </a:txBody>
                  <a:tcPr marL="7356" marR="7356" marT="735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132</a:t>
                      </a:r>
                    </a:p>
                  </a:txBody>
                  <a:tcPr marL="7356" marR="7356" marT="7356"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77%</a:t>
                      </a:r>
                    </a:p>
                  </a:txBody>
                  <a:tcPr marL="7356" marR="7356" marT="7356" marB="0" anchor="b">
                    <a:lnL>
                      <a:noFill/>
                    </a:lnL>
                    <a:lnR>
                      <a:noFill/>
                    </a:lnR>
                    <a:lnT>
                      <a:noFill/>
                    </a:lnT>
                    <a:lnB>
                      <a:noFill/>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a:noFill/>
                    </a:lnL>
                    <a:lnR w="12700" cap="flat" cmpd="sng" algn="ctr">
                      <a:solidFill>
                        <a:srgbClr val="000000"/>
                      </a:solidFill>
                      <a:prstDash val="solid"/>
                      <a:round/>
                      <a:headEnd type="none" w="med" len="med"/>
                      <a:tailEnd type="none" w="med" len="med"/>
                    </a:lnR>
                    <a:lnT>
                      <a:noFill/>
                    </a:lnT>
                    <a:lnB>
                      <a:noFill/>
                    </a:lnB>
                  </a:tcPr>
                </a:tc>
              </a:tr>
              <a:tr h="172424">
                <a:tc>
                  <a:txBody>
                    <a:bodyPr/>
                    <a:lstStyle/>
                    <a:p>
                      <a:pPr algn="r" fontAlgn="b"/>
                      <a:r>
                        <a:rPr lang="en-US" sz="1100" b="0" i="0" u="none" strike="noStrike">
                          <a:solidFill>
                            <a:srgbClr val="000000"/>
                          </a:solidFill>
                          <a:effectLst/>
                          <a:latin typeface="Calibri" pitchFamily="34" charset="0"/>
                          <a:cs typeface="Calibri" pitchFamily="34" charset="0"/>
                        </a:rPr>
                        <a:t>Students in grades 9-12</a:t>
                      </a:r>
                    </a:p>
                  </a:txBody>
                  <a:tcPr marL="7356" marR="7356" marT="735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39</a:t>
                      </a:r>
                    </a:p>
                  </a:txBody>
                  <a:tcPr marL="7356" marR="7356" marT="7356" marB="0" anchor="b">
                    <a:lnL>
                      <a:noFill/>
                    </a:lnL>
                    <a:lnR>
                      <a:noFill/>
                    </a:lnR>
                    <a:lnT>
                      <a:noFill/>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23%</a:t>
                      </a:r>
                    </a:p>
                  </a:txBody>
                  <a:tcPr marL="7356" marR="7356" marT="7356" marB="0" anchor="b">
                    <a:lnL>
                      <a:noFill/>
                    </a:lnL>
                    <a:lnR>
                      <a:noFill/>
                    </a:lnR>
                    <a:lnT>
                      <a:noFill/>
                    </a:lnT>
                    <a:lnB>
                      <a:noFill/>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a:noFill/>
                    </a:lnL>
                    <a:lnR w="12700" cap="flat" cmpd="sng" algn="ctr">
                      <a:solidFill>
                        <a:srgbClr val="000000"/>
                      </a:solidFill>
                      <a:prstDash val="solid"/>
                      <a:round/>
                      <a:headEnd type="none" w="med" len="med"/>
                      <a:tailEnd type="none" w="med" len="med"/>
                    </a:lnR>
                    <a:lnT>
                      <a:noFill/>
                    </a:lnT>
                    <a:lnB>
                      <a:noFill/>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1270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7356" marR="7356" marT="7356" marB="0" anchor="b">
                    <a:lnL>
                      <a:noFill/>
                    </a:lnL>
                    <a:lnR>
                      <a:noFill/>
                    </a:lnR>
                    <a:lnT>
                      <a:noFill/>
                    </a:lnT>
                    <a:lnB>
                      <a:noFill/>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7356" marR="7356" marT="7356" marB="0" anchor="b">
                    <a:lnL>
                      <a:noFill/>
                    </a:lnL>
                    <a:lnR>
                      <a:noFill/>
                    </a:lnR>
                    <a:lnT>
                      <a:noFill/>
                    </a:lnT>
                    <a:lnB>
                      <a:noFill/>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a:noFill/>
                    </a:lnL>
                    <a:lnR w="12700" cap="flat" cmpd="sng" algn="ctr">
                      <a:solidFill>
                        <a:srgbClr val="000000"/>
                      </a:solidFill>
                      <a:prstDash val="solid"/>
                      <a:round/>
                      <a:headEnd type="none" w="med" len="med"/>
                      <a:tailEnd type="none" w="med" len="med"/>
                    </a:lnR>
                    <a:lnT>
                      <a:noFill/>
                    </a:lnT>
                    <a:lnB>
                      <a:noFill/>
                    </a:lnB>
                  </a:tcPr>
                </a:tc>
              </a:tr>
              <a:tr h="172424">
                <a:tc>
                  <a:txBody>
                    <a:bodyPr/>
                    <a:lstStyle/>
                    <a:p>
                      <a:pPr algn="l" fontAlgn="b"/>
                      <a:r>
                        <a:rPr lang="en-US" sz="1100" b="1" i="0" u="none" strike="noStrike">
                          <a:solidFill>
                            <a:srgbClr val="000000"/>
                          </a:solidFill>
                          <a:effectLst/>
                          <a:latin typeface="Calibri" pitchFamily="34" charset="0"/>
                          <a:cs typeface="Calibri" pitchFamily="34" charset="0"/>
                        </a:rPr>
                        <a:t>Grades K-8</a:t>
                      </a:r>
                    </a:p>
                  </a:txBody>
                  <a:tcPr marL="7356" marR="7356" marT="7356" marB="0" anchor="b">
                    <a:lnL w="1270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1" i="0" u="none" strike="noStrike">
                        <a:solidFill>
                          <a:srgbClr val="000000"/>
                        </a:solidFill>
                        <a:effectLst/>
                        <a:latin typeface="Calibri" pitchFamily="34" charset="0"/>
                        <a:cs typeface="Calibri" pitchFamily="34" charset="0"/>
                      </a:endParaRPr>
                    </a:p>
                  </a:txBody>
                  <a:tcPr marL="7356" marR="7356" marT="735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7356" marR="7356" marT="7356" marB="0" anchor="b">
                    <a:lnL>
                      <a:noFill/>
                    </a:lnL>
                    <a:lnR>
                      <a:noFill/>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a:noFill/>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90940">
                <a:tc>
                  <a:txBody>
                    <a:bodyPr/>
                    <a:lstStyle/>
                    <a:p>
                      <a:pPr algn="l" fontAlgn="b"/>
                      <a:r>
                        <a:rPr lang="en-US" sz="1100" b="0" i="0" u="none" strike="noStrike">
                          <a:solidFill>
                            <a:srgbClr val="000000"/>
                          </a:solidFill>
                          <a:effectLst/>
                          <a:latin typeface="Calibri" pitchFamily="34" charset="0"/>
                          <a:cs typeface="Calibri" pitchFamily="34" charset="0"/>
                        </a:rPr>
                        <a:t>Category</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Points Earned</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Weight</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Weighted points</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940">
                <a:tc>
                  <a:txBody>
                    <a:bodyPr/>
                    <a:lstStyle/>
                    <a:p>
                      <a:pPr algn="l" fontAlgn="b"/>
                      <a:r>
                        <a:rPr lang="en-US" sz="1100" b="0" i="0" u="none" strike="noStrike">
                          <a:solidFill>
                            <a:srgbClr val="000000"/>
                          </a:solidFill>
                          <a:effectLst/>
                          <a:latin typeface="Calibri" pitchFamily="34" charset="0"/>
                          <a:cs typeface="Calibri" pitchFamily="34" charset="0"/>
                        </a:rPr>
                        <a:t>Academic Achievement - % of all students proficient or above on SBAs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28.06</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35%</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9.82</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7600">
                <a:tc>
                  <a:txBody>
                    <a:bodyPr/>
                    <a:lstStyle/>
                    <a:p>
                      <a:pPr algn="l" fontAlgn="b"/>
                      <a:r>
                        <a:rPr lang="en-US" sz="1100" b="0" i="0" u="none" strike="noStrike">
                          <a:solidFill>
                            <a:srgbClr val="000000"/>
                          </a:solidFill>
                          <a:effectLst/>
                          <a:latin typeface="Calibri" pitchFamily="34" charset="0"/>
                          <a:cs typeface="Calibri" pitchFamily="34" charset="0"/>
                        </a:rPr>
                        <a:t>School Progress – growth and proficiency index score for all students group and for each primary subgroup (AN/AI, ECD, SWD, &amp; EL)</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80.19</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35%</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28.07</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Attendance Rate (all students)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25%</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25.00</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Participation Rate in SBAs (all students)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5.00</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Total</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67.89</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dirty="0">
                          <a:solidFill>
                            <a:srgbClr val="000000"/>
                          </a:solidFill>
                          <a:effectLst/>
                          <a:latin typeface="Calibri" pitchFamily="34" charset="0"/>
                          <a:cs typeface="Calibri" pitchFamily="34" charset="0"/>
                        </a:rPr>
                        <a:t> </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2424">
                <a:tc>
                  <a:txBody>
                    <a:bodyPr/>
                    <a:lstStyle/>
                    <a:p>
                      <a:pPr algn="l" fontAlgn="b"/>
                      <a:r>
                        <a:rPr lang="en-US" sz="1100" b="1" i="0" u="none" strike="noStrike">
                          <a:solidFill>
                            <a:srgbClr val="000000"/>
                          </a:solidFill>
                          <a:effectLst/>
                          <a:latin typeface="Calibri" pitchFamily="34" charset="0"/>
                          <a:cs typeface="Calibri" pitchFamily="34" charset="0"/>
                        </a:rPr>
                        <a:t>Grades 9-12</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r>
              <a:tr h="290940">
                <a:tc>
                  <a:txBody>
                    <a:bodyPr/>
                    <a:lstStyle/>
                    <a:p>
                      <a:pPr algn="l" fontAlgn="b"/>
                      <a:r>
                        <a:rPr lang="en-US" sz="1100" b="0" i="0" u="none" strike="noStrike">
                          <a:solidFill>
                            <a:srgbClr val="000000"/>
                          </a:solidFill>
                          <a:effectLst/>
                          <a:latin typeface="Calibri" pitchFamily="34" charset="0"/>
                          <a:cs typeface="Calibri" pitchFamily="34" charset="0"/>
                        </a:rPr>
                        <a:t>Category</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Points earned</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Weight</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Weighted points</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90940">
                <a:tc>
                  <a:txBody>
                    <a:bodyPr/>
                    <a:lstStyle/>
                    <a:p>
                      <a:pPr algn="l" fontAlgn="b"/>
                      <a:r>
                        <a:rPr lang="en-US" sz="1100" b="0" i="0" u="none" strike="noStrike">
                          <a:solidFill>
                            <a:srgbClr val="000000"/>
                          </a:solidFill>
                          <a:effectLst/>
                          <a:latin typeface="Calibri" pitchFamily="34" charset="0"/>
                          <a:cs typeface="Calibri" pitchFamily="34" charset="0"/>
                        </a:rPr>
                        <a:t>Academic Achievement - % of all students proficient or above on SBAs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10.42</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20%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2.08</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7600">
                <a:tc>
                  <a:txBody>
                    <a:bodyPr/>
                    <a:lstStyle/>
                    <a:p>
                      <a:pPr algn="l" fontAlgn="b"/>
                      <a:r>
                        <a:rPr lang="en-US" sz="1100" b="0" i="0" u="none" strike="noStrike">
                          <a:solidFill>
                            <a:srgbClr val="000000"/>
                          </a:solidFill>
                          <a:effectLst/>
                          <a:latin typeface="Calibri" pitchFamily="34" charset="0"/>
                          <a:cs typeface="Calibri" pitchFamily="34" charset="0"/>
                        </a:rPr>
                        <a:t>School Progress – growth and proficiency index score for all students group and for each primary subgroup (AN/AI, ECD, SWD, &amp; EL)</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76.59</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35%</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26.81</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Attendance Rate (all students)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0.00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10%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0.00</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Participation Rate in SBAs (all students)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100.00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5%</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5.00</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Graduation rate (cohort of all students)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70.00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20%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14.00</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37600">
                <a:tc>
                  <a:txBody>
                    <a:bodyPr/>
                    <a:lstStyle/>
                    <a:p>
                      <a:pPr algn="l" fontAlgn="b"/>
                      <a:r>
                        <a:rPr lang="en-US" sz="1100" b="0" i="0" u="none" strike="noStrike">
                          <a:solidFill>
                            <a:srgbClr val="000000"/>
                          </a:solidFill>
                          <a:effectLst/>
                          <a:latin typeface="Calibri" pitchFamily="34" charset="0"/>
                          <a:cs typeface="Calibri" pitchFamily="34" charset="0"/>
                        </a:rPr>
                        <a:t>College &amp; Career Readiness Indicator (12th graders scores on SAT, ACT, or WorkKeys)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24.00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8%</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1.92</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WorkKeys participation rate (11th graders)</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100.00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2%</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2.00</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l" fontAlgn="b"/>
                      <a:r>
                        <a:rPr lang="en-US" sz="1100" b="0" i="0" u="none" strike="noStrike">
                          <a:solidFill>
                            <a:srgbClr val="000000"/>
                          </a:solidFill>
                          <a:effectLst/>
                          <a:latin typeface="Calibri" pitchFamily="34" charset="0"/>
                          <a:cs typeface="Calibri" pitchFamily="34" charset="0"/>
                        </a:rPr>
                        <a:t>Total</a:t>
                      </a:r>
                    </a:p>
                  </a:txBody>
                  <a:tcPr marL="7356" marR="7356" marT="7356"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100%</a:t>
                      </a:r>
                    </a:p>
                  </a:txBody>
                  <a:tcPr marL="7356" marR="7356" marT="7356"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itchFamily="34" charset="0"/>
                          <a:cs typeface="Calibri" pitchFamily="34" charset="0"/>
                        </a:rPr>
                        <a:t>51.81</a:t>
                      </a:r>
                    </a:p>
                  </a:txBody>
                  <a:tcPr marL="7356" marR="7356" marT="7356"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72424">
                <a:tc>
                  <a:txBody>
                    <a:bodyPr/>
                    <a:lstStyle/>
                    <a:p>
                      <a:pPr algn="r" fontAlgn="b"/>
                      <a:r>
                        <a:rPr lang="en-US" sz="1100" b="1" i="0" u="none" strike="noStrike">
                          <a:solidFill>
                            <a:srgbClr val="000000"/>
                          </a:solidFill>
                          <a:effectLst/>
                          <a:latin typeface="Calibri" pitchFamily="34" charset="0"/>
                          <a:cs typeface="Calibri" pitchFamily="34" charset="0"/>
                        </a:rPr>
                        <a:t>ASPI Overall Score (67.89*77% + 51.81*23%)</a:t>
                      </a:r>
                    </a:p>
                  </a:txBody>
                  <a:tcPr marL="7356" marR="7356" marT="7356" marB="0" anchor="b">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7356" marR="7356" marT="735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7356" marR="7356" marT="7356"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r" fontAlgn="b"/>
                      <a:r>
                        <a:rPr lang="en-US" sz="1100" b="1" i="0" u="none" strike="noStrike">
                          <a:solidFill>
                            <a:srgbClr val="000000"/>
                          </a:solidFill>
                          <a:effectLst/>
                          <a:latin typeface="Calibri" pitchFamily="34" charset="0"/>
                          <a:cs typeface="Calibri" pitchFamily="34" charset="0"/>
                        </a:rPr>
                        <a:t>64.22</a:t>
                      </a:r>
                    </a:p>
                  </a:txBody>
                  <a:tcPr marL="7356" marR="7356" marT="7356" marB="0" anchor="b">
                    <a:lnL>
                      <a:noFill/>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172424">
                <a:tc>
                  <a:txBody>
                    <a:bodyPr/>
                    <a:lstStyle/>
                    <a:p>
                      <a:pPr algn="r" fontAlgn="b"/>
                      <a:r>
                        <a:rPr lang="en-US" sz="1100" b="1" i="0" u="none" strike="noStrike">
                          <a:solidFill>
                            <a:srgbClr val="000000"/>
                          </a:solidFill>
                          <a:effectLst/>
                          <a:latin typeface="Calibri" pitchFamily="34" charset="0"/>
                          <a:cs typeface="Calibri" pitchFamily="34" charset="0"/>
                        </a:rPr>
                        <a:t>Star Rating</a:t>
                      </a:r>
                    </a:p>
                  </a:txBody>
                  <a:tcPr marL="7356" marR="7356" marT="7356" marB="0" anchor="b">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 </a:t>
                      </a:r>
                    </a:p>
                  </a:txBody>
                  <a:tcPr marL="7356" marR="7356" marT="7356"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dirty="0" smtClean="0">
                          <a:solidFill>
                            <a:srgbClr val="000000"/>
                          </a:solidFill>
                          <a:effectLst/>
                          <a:latin typeface="Calibri" pitchFamily="34" charset="0"/>
                          <a:cs typeface="Calibri" pitchFamily="34" charset="0"/>
                        </a:rPr>
                        <a:t>**</a:t>
                      </a:r>
                      <a:endParaRPr lang="en-US" sz="1100" b="1" i="0" u="none" strike="noStrike" dirty="0">
                        <a:solidFill>
                          <a:srgbClr val="000000"/>
                        </a:solidFill>
                        <a:effectLst/>
                        <a:latin typeface="Calibri" pitchFamily="34" charset="0"/>
                        <a:cs typeface="Calibri" pitchFamily="34" charset="0"/>
                      </a:endParaRPr>
                    </a:p>
                  </a:txBody>
                  <a:tcPr marL="7356" marR="7356" marT="7356"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1541297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of ASPI Scores &amp; Ratings</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18</a:t>
            </a:fld>
            <a:endParaRPr lang="en-US"/>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577654252"/>
              </p:ext>
            </p:extLst>
          </p:nvPr>
        </p:nvGraphicFramePr>
        <p:xfrm>
          <a:off x="685800" y="1676400"/>
          <a:ext cx="7429501" cy="3124203"/>
        </p:xfrm>
        <a:graphic>
          <a:graphicData uri="http://schemas.openxmlformats.org/drawingml/2006/table">
            <a:tbl>
              <a:tblPr/>
              <a:tblGrid>
                <a:gridCol w="1208913"/>
                <a:gridCol w="518106"/>
                <a:gridCol w="547996"/>
                <a:gridCol w="747267"/>
                <a:gridCol w="478251"/>
                <a:gridCol w="385258"/>
                <a:gridCol w="478251"/>
                <a:gridCol w="308871"/>
                <a:gridCol w="468287"/>
                <a:gridCol w="425113"/>
                <a:gridCol w="531391"/>
                <a:gridCol w="624384"/>
                <a:gridCol w="707413"/>
              </a:tblGrid>
              <a:tr h="400261">
                <a:tc>
                  <a:txBody>
                    <a:bodyPr/>
                    <a:lstStyle/>
                    <a:p>
                      <a:pPr algn="l" fontAlgn="b"/>
                      <a:r>
                        <a:rPr lang="en-US" sz="1100" b="1" i="0" u="none" strike="noStrike">
                          <a:solidFill>
                            <a:srgbClr val="000000"/>
                          </a:solidFill>
                          <a:effectLst/>
                          <a:latin typeface="Calibri" pitchFamily="34" charset="0"/>
                          <a:cs typeface="Calibri" pitchFamily="34" charset="0"/>
                        </a:rPr>
                        <a:t>Summary counts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all schools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of all schools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itchFamily="34" charset="0"/>
                          <a:cs typeface="Calibri" pitchFamily="34" charset="0"/>
                        </a:rPr>
                        <a:t>ASPI range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itchFamily="34" charset="0"/>
                          <a:cs typeface="Calibri" pitchFamily="34" charset="0"/>
                        </a:rPr>
                        <a:t>Rating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EM</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HS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HS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K12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K12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Title I schools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Title I in star rating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93">
                <a:tc>
                  <a:txBody>
                    <a:bodyPr/>
                    <a:lstStyle/>
                    <a:p>
                      <a:pPr algn="l" fontAlgn="b"/>
                      <a:r>
                        <a:rPr lang="en-US" sz="1100" b="0" i="0" u="none" strike="noStrike">
                          <a:solidFill>
                            <a:srgbClr val="000000"/>
                          </a:solidFill>
                          <a:effectLst/>
                          <a:latin typeface="Calibri" pitchFamily="34" charset="0"/>
                          <a:cs typeface="Calibri" pitchFamily="34" charset="0"/>
                        </a:rPr>
                        <a:t>Highest range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94 - 100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19.0%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358">
                <a:tc>
                  <a:txBody>
                    <a:bodyPr/>
                    <a:lstStyle/>
                    <a:p>
                      <a:pPr algn="l" fontAlgn="b"/>
                      <a:r>
                        <a:rPr lang="en-US" sz="1100" b="0" i="0" u="none" strike="noStrike">
                          <a:solidFill>
                            <a:srgbClr val="000000"/>
                          </a:solidFill>
                          <a:effectLst/>
                          <a:latin typeface="Calibri" pitchFamily="34" charset="0"/>
                          <a:cs typeface="Calibri" pitchFamily="34" charset="0"/>
                        </a:rPr>
                        <a:t>Next Range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85 - 93.99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358">
                <a:tc>
                  <a:txBody>
                    <a:bodyPr/>
                    <a:lstStyle/>
                    <a:p>
                      <a:pPr algn="l" fontAlgn="b"/>
                      <a:r>
                        <a:rPr lang="en-US" sz="1100" b="0" i="0" u="none" strike="noStrike">
                          <a:solidFill>
                            <a:srgbClr val="000000"/>
                          </a:solidFill>
                          <a:effectLst/>
                          <a:latin typeface="Calibri" pitchFamily="34" charset="0"/>
                          <a:cs typeface="Calibri" pitchFamily="34" charset="0"/>
                        </a:rPr>
                        <a:t>Next range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65 - 84.99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29.6%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358">
                <a:tc>
                  <a:txBody>
                    <a:bodyPr/>
                    <a:lstStyle/>
                    <a:p>
                      <a:pPr algn="l" fontAlgn="b"/>
                      <a:r>
                        <a:rPr lang="en-US" sz="1100" b="0" i="0" u="none" strike="noStrike">
                          <a:solidFill>
                            <a:srgbClr val="000000"/>
                          </a:solidFill>
                          <a:effectLst/>
                          <a:latin typeface="Calibri" pitchFamily="34" charset="0"/>
                          <a:cs typeface="Calibri" pitchFamily="34" charset="0"/>
                        </a:rPr>
                        <a:t>Next Lowest 10%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55 - 64.99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90.2%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358">
                <a:tc>
                  <a:txBody>
                    <a:bodyPr/>
                    <a:lstStyle/>
                    <a:p>
                      <a:pPr algn="l" fontAlgn="b"/>
                      <a:r>
                        <a:rPr lang="en-US" sz="1100" b="0" i="0" u="none" strike="noStrike">
                          <a:solidFill>
                            <a:srgbClr val="000000"/>
                          </a:solidFill>
                          <a:effectLst/>
                          <a:latin typeface="Calibri" pitchFamily="34" charset="0"/>
                          <a:cs typeface="Calibri" pitchFamily="34" charset="0"/>
                        </a:rPr>
                        <a:t>Lowest 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less than 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29.4%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16358">
                <a:tc>
                  <a:txBody>
                    <a:bodyPr/>
                    <a:lstStyle/>
                    <a:p>
                      <a:pPr algn="l" fontAlgn="b"/>
                      <a:r>
                        <a:rPr lang="en-US" sz="1100" b="0" i="0" u="none" strike="noStrike">
                          <a:solidFill>
                            <a:srgbClr val="000000"/>
                          </a:solidFill>
                          <a:effectLst/>
                          <a:latin typeface="Calibri" pitchFamily="34" charset="0"/>
                          <a:cs typeface="Calibri" pitchFamily="34" charset="0"/>
                        </a:rPr>
                        <a:t>Total all schools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506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pitchFamily="34" charset="0"/>
                          <a:cs typeface="Calibri" pitchFamily="34" charset="0"/>
                        </a:rPr>
                        <a:t>222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pitchFamily="34" charset="0"/>
                          <a:cs typeface="Calibri" pitchFamily="34" charset="0"/>
                        </a:rPr>
                        <a:t>55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pitchFamily="34" charset="0"/>
                          <a:cs typeface="Calibri" pitchFamily="34" charset="0"/>
                        </a:rPr>
                        <a:t>229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1"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ctr" fontAlgn="b"/>
                      <a:r>
                        <a:rPr lang="en-US" sz="1100" b="1" i="0" u="none" strike="noStrike">
                          <a:solidFill>
                            <a:srgbClr val="000000"/>
                          </a:solidFill>
                          <a:effectLst/>
                          <a:latin typeface="Calibri" pitchFamily="34" charset="0"/>
                          <a:cs typeface="Calibri" pitchFamily="34" charset="0"/>
                        </a:rPr>
                        <a:t>286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56.5%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3138">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r>
              <a:tr h="253138">
                <a:tc>
                  <a:txBody>
                    <a:bodyPr/>
                    <a:lstStyle/>
                    <a:p>
                      <a:pPr algn="l" fontAlgn="b"/>
                      <a:r>
                        <a:rPr lang="en-US" sz="1100" b="0" i="0" u="none" strike="noStrike">
                          <a:solidFill>
                            <a:srgbClr val="000000"/>
                          </a:solidFill>
                          <a:effectLst/>
                          <a:latin typeface="Calibri" pitchFamily="34" charset="0"/>
                          <a:cs typeface="Calibri" pitchFamily="34" charset="0"/>
                        </a:rPr>
                        <a:t>Key</a:t>
                      </a: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100" b="0" i="0" u="none" strike="noStrike">
                          <a:solidFill>
                            <a:srgbClr val="000000"/>
                          </a:solidFill>
                          <a:effectLst/>
                          <a:latin typeface="Calibri" pitchFamily="34" charset="0"/>
                          <a:cs typeface="Calibri" pitchFamily="34" charset="0"/>
                        </a:rPr>
                        <a:t> </a:t>
                      </a:r>
                    </a:p>
                  </a:txBody>
                  <a:tcPr marL="9525" marR="9525" marT="9525" marB="0" anchor="b">
                    <a:lnL>
                      <a:noFill/>
                    </a:lnL>
                    <a:lnR>
                      <a:noFill/>
                    </a:lnR>
                    <a:lnT w="6350" cap="flat" cmpd="sng" algn="ctr">
                      <a:solidFill>
                        <a:srgbClr val="000000"/>
                      </a:solidFill>
                      <a:prstDash val="solid"/>
                      <a:round/>
                      <a:headEnd type="none" w="med" len="med"/>
                      <a:tailEnd type="none" w="med" len="med"/>
                    </a:lnT>
                    <a:lnB>
                      <a:noFill/>
                    </a:lnB>
                  </a:tcPr>
                </a:tc>
                <a:tc>
                  <a:txBody>
                    <a:bodyPr/>
                    <a:lstStyle/>
                    <a:p>
                      <a:pPr algn="l" fontAlgn="b"/>
                      <a:r>
                        <a:rPr lang="en-US" sz="1400" b="0" i="0" u="none" strike="noStrike">
                          <a:solidFill>
                            <a:srgbClr val="000000"/>
                          </a:solidFill>
                          <a:effectLst/>
                          <a:latin typeface="Calibri" pitchFamily="34" charset="0"/>
                          <a:cs typeface="Calibri" pitchFamily="34" charset="0"/>
                        </a:rPr>
                        <a:t> </a:t>
                      </a:r>
                    </a:p>
                  </a:txBody>
                  <a:tcPr marL="9525" marR="9525" marT="9525" marB="0" anchor="b">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r>
              <a:tr h="253138">
                <a:tc gridSpan="2">
                  <a:txBody>
                    <a:bodyPr/>
                    <a:lstStyle/>
                    <a:p>
                      <a:pPr algn="l" fontAlgn="b"/>
                      <a:r>
                        <a:rPr lang="en-US" sz="1100" b="0" i="0" u="none" strike="noStrike">
                          <a:solidFill>
                            <a:srgbClr val="000000"/>
                          </a:solidFill>
                          <a:effectLst/>
                          <a:latin typeface="Calibri" pitchFamily="34" charset="0"/>
                          <a:cs typeface="Calibri" pitchFamily="34" charset="0"/>
                        </a:rPr>
                        <a:t>Schools with only grades K-8</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b"/>
                      <a:r>
                        <a:rPr lang="en-US" sz="1100" b="0" i="0" u="none" strike="noStrike">
                          <a:solidFill>
                            <a:srgbClr val="000000"/>
                          </a:solidFill>
                          <a:effectLst/>
                          <a:latin typeface="Calibri" pitchFamily="34" charset="0"/>
                          <a:cs typeface="Calibri" pitchFamily="34" charset="0"/>
                        </a:rPr>
                        <a:t>EM</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r>
              <a:tr h="391607">
                <a:tc gridSpan="2">
                  <a:txBody>
                    <a:bodyPr/>
                    <a:lstStyle/>
                    <a:p>
                      <a:pPr algn="l" fontAlgn="b"/>
                      <a:r>
                        <a:rPr lang="en-US" sz="1100" b="0" i="0" u="none" strike="noStrike">
                          <a:solidFill>
                            <a:srgbClr val="000000"/>
                          </a:solidFill>
                          <a:effectLst/>
                          <a:latin typeface="Calibri" pitchFamily="34" charset="0"/>
                          <a:cs typeface="Calibri" pitchFamily="34" charset="0"/>
                        </a:rPr>
                        <a:t>Schools with only grades 9-12</a:t>
                      </a: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b"/>
                      <a:r>
                        <a:rPr lang="en-US" sz="1100" b="0" i="0" u="none" strike="noStrike">
                          <a:solidFill>
                            <a:srgbClr val="000000"/>
                          </a:solidFill>
                          <a:effectLst/>
                          <a:latin typeface="Calibri" pitchFamily="34" charset="0"/>
                          <a:cs typeface="Calibri" pitchFamily="34" charset="0"/>
                        </a:rPr>
                        <a:t>HS</a:t>
                      </a:r>
                    </a:p>
                  </a:txBody>
                  <a:tcPr marL="9525" marR="9525" marT="952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r>
              <a:tr h="253138">
                <a:tc gridSpan="2">
                  <a:txBody>
                    <a:bodyPr/>
                    <a:lstStyle/>
                    <a:p>
                      <a:pPr algn="l" fontAlgn="b"/>
                      <a:r>
                        <a:rPr lang="en-US" sz="1100" b="0" i="0" u="none" strike="noStrike">
                          <a:solidFill>
                            <a:srgbClr val="000000"/>
                          </a:solidFill>
                          <a:effectLst/>
                          <a:latin typeface="Calibri" pitchFamily="34" charset="0"/>
                          <a:cs typeface="Calibri" pitchFamily="34" charset="0"/>
                        </a:rPr>
                        <a:t>Schools with both EM &amp; HS</a:t>
                      </a:r>
                    </a:p>
                  </a:txBody>
                  <a:tcPr marL="9525" marR="9525" marT="9525" marB="0" anchor="b">
                    <a:lnL w="6350" cap="flat" cmpd="sng" algn="ctr">
                      <a:solidFill>
                        <a:srgbClr val="000000"/>
                      </a:solidFill>
                      <a:prstDash val="solid"/>
                      <a:round/>
                      <a:headEnd type="none" w="med" len="med"/>
                      <a:tailEnd type="none" w="med" len="med"/>
                    </a:lnL>
                    <a:lnR>
                      <a:noFill/>
                    </a:lnR>
                    <a:lnT>
                      <a:noFill/>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100" b="0" i="0" u="none" strike="noStrike">
                          <a:solidFill>
                            <a:srgbClr val="000000"/>
                          </a:solidFill>
                          <a:effectLst/>
                          <a:latin typeface="Calibri" pitchFamily="34" charset="0"/>
                          <a:cs typeface="Calibri" pitchFamily="34" charset="0"/>
                        </a:rPr>
                        <a:t>K12</a:t>
                      </a:r>
                    </a:p>
                  </a:txBody>
                  <a:tcPr marL="9525" marR="9525" marT="9525" marB="0" anchor="b">
                    <a:lnL>
                      <a:noFill/>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c>
                  <a:txBody>
                    <a:bodyPr/>
                    <a:lstStyle/>
                    <a:p>
                      <a:pPr algn="l" fontAlgn="b"/>
                      <a:endParaRPr lang="en-US" sz="1400" b="0" i="0" u="none" strike="noStrike" dirty="0">
                        <a:solidFill>
                          <a:srgbClr val="000000"/>
                        </a:solidFill>
                        <a:effectLst/>
                        <a:latin typeface="Calibri" pitchFamily="34" charset="0"/>
                        <a:cs typeface="Calibri" pitchFamily="34" charset="0"/>
                      </a:endParaRPr>
                    </a:p>
                  </a:txBody>
                  <a:tcPr marL="9525" marR="9525" marT="9525" marB="0" anchor="b">
                    <a:lnL>
                      <a:noFill/>
                    </a:lnL>
                    <a:lnR>
                      <a:noFill/>
                    </a:lnR>
                    <a:lnT>
                      <a:noFill/>
                    </a:lnT>
                    <a:lnB>
                      <a:noFill/>
                    </a:lnB>
                  </a:tcPr>
                </a:tc>
              </a:tr>
            </a:tbl>
          </a:graphicData>
        </a:graphic>
      </p:graphicFrame>
    </p:spTree>
    <p:extLst>
      <p:ext uri="{BB962C8B-B14F-4D97-AF65-F5344CB8AC3E}">
        <p14:creationId xmlns:p14="http://schemas.microsoft.com/office/powerpoint/2010/main" val="361489004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Comparison of Stars and AYP</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19</a:t>
            </a:fld>
            <a:endParaRPr 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692000352"/>
              </p:ext>
            </p:extLst>
          </p:nvPr>
        </p:nvGraphicFramePr>
        <p:xfrm>
          <a:off x="1523997" y="1981203"/>
          <a:ext cx="5791202" cy="3581399"/>
        </p:xfrm>
        <a:graphic>
          <a:graphicData uri="http://schemas.openxmlformats.org/drawingml/2006/table">
            <a:tbl>
              <a:tblPr/>
              <a:tblGrid>
                <a:gridCol w="1461164"/>
                <a:gridCol w="721673"/>
                <a:gridCol w="721673"/>
                <a:gridCol w="721673"/>
                <a:gridCol w="721673"/>
                <a:gridCol w="721673"/>
                <a:gridCol w="721673"/>
              </a:tblGrid>
              <a:tr h="372649">
                <a:tc gridSpan="7">
                  <a:txBody>
                    <a:bodyPr/>
                    <a:lstStyle/>
                    <a:p>
                      <a:pPr algn="ctr" fontAlgn="b"/>
                      <a:r>
                        <a:rPr lang="en-US" sz="1800" b="1" i="0" u="none" strike="noStrike">
                          <a:solidFill>
                            <a:srgbClr val="000000"/>
                          </a:solidFill>
                          <a:effectLst/>
                          <a:latin typeface="Calibri" pitchFamily="34" charset="0"/>
                          <a:cs typeface="Calibri" pitchFamily="34" charset="0"/>
                        </a:rPr>
                        <a:t># Schools in each category compared to AYP levels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372649">
                <a:tc>
                  <a:txBody>
                    <a:bodyPr/>
                    <a:lstStyle/>
                    <a:p>
                      <a:pPr algn="l" fontAlgn="b"/>
                      <a:r>
                        <a:rPr lang="en-US" sz="1800" b="0" i="0" u="none" strike="noStrike">
                          <a:solidFill>
                            <a:srgbClr val="000000"/>
                          </a:solidFill>
                          <a:effectLst/>
                          <a:latin typeface="Calibri" pitchFamily="34" charset="0"/>
                          <a:cs typeface="Calibri" pitchFamily="34" charset="0"/>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gridSpan="6">
                  <a:txBody>
                    <a:bodyPr/>
                    <a:lstStyle/>
                    <a:p>
                      <a:pPr algn="ctr" fontAlgn="b"/>
                      <a:r>
                        <a:rPr lang="en-US" sz="1800" b="1" i="0" u="none" strike="noStrike">
                          <a:solidFill>
                            <a:srgbClr val="000000"/>
                          </a:solidFill>
                          <a:effectLst/>
                          <a:latin typeface="Calibri" pitchFamily="34" charset="0"/>
                          <a:cs typeface="Calibri" pitchFamily="34" charset="0"/>
                        </a:rPr>
                        <a:t>AYP levels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972856">
                <a:tc>
                  <a:txBody>
                    <a:bodyPr/>
                    <a:lstStyle/>
                    <a:p>
                      <a:pPr algn="r" fontAlgn="b"/>
                      <a:r>
                        <a:rPr lang="en-US" sz="1800" b="1" i="0" u="none" strike="noStrike">
                          <a:solidFill>
                            <a:srgbClr val="000000"/>
                          </a:solidFill>
                          <a:effectLst/>
                          <a:latin typeface="Calibri" pitchFamily="34" charset="0"/>
                          <a:cs typeface="Calibri" pitchFamily="34" charset="0"/>
                        </a:rPr>
                        <a:t>Proposed ASPI Star Ratings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1" i="0" u="none" strike="noStrike">
                          <a:solidFill>
                            <a:srgbClr val="000000"/>
                          </a:solidFill>
                          <a:effectLst/>
                          <a:latin typeface="Calibri" pitchFamily="34" charset="0"/>
                          <a:cs typeface="Calibri"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solidFill>
                            <a:srgbClr val="000000"/>
                          </a:solidFill>
                          <a:effectLst/>
                          <a:latin typeface="Calibri" pitchFamily="34" charset="0"/>
                          <a:cs typeface="Calibri"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solidFill>
                            <a:srgbClr val="000000"/>
                          </a:solidFill>
                          <a:effectLst/>
                          <a:latin typeface="Calibri" pitchFamily="34" charset="0"/>
                          <a:cs typeface="Calibri"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solidFill>
                            <a:srgbClr val="000000"/>
                          </a:solidFill>
                          <a:effectLst/>
                          <a:latin typeface="Calibri" pitchFamily="34" charset="0"/>
                          <a:cs typeface="Calibri"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solidFill>
                            <a:srgbClr val="000000"/>
                          </a:solidFill>
                          <a:effectLst/>
                          <a:latin typeface="Calibri" pitchFamily="34" charset="0"/>
                          <a:cs typeface="Calibri"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n-US" sz="1800" b="1" i="0" u="none" strike="noStrike">
                          <a:solidFill>
                            <a:srgbClr val="000000"/>
                          </a:solidFill>
                          <a:effectLst/>
                          <a:latin typeface="Calibri" pitchFamily="34" charset="0"/>
                          <a:cs typeface="Calibri"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2649">
                <a:tc>
                  <a:txBody>
                    <a:bodyPr/>
                    <a:lstStyle/>
                    <a:p>
                      <a:pPr algn="r" fontAlgn="b"/>
                      <a:r>
                        <a:rPr lang="en-US" sz="1800" b="1" i="0" u="none" strike="noStrike">
                          <a:solidFill>
                            <a:srgbClr val="000000"/>
                          </a:solidFill>
                          <a:effectLst/>
                          <a:latin typeface="Calibri" pitchFamily="34" charset="0"/>
                          <a:cs typeface="Calibri" pitchFamily="34" charset="0"/>
                        </a:rPr>
                        <a:t>1 star</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2649">
                <a:tc>
                  <a:txBody>
                    <a:bodyPr/>
                    <a:lstStyle/>
                    <a:p>
                      <a:pPr algn="r" fontAlgn="b"/>
                      <a:r>
                        <a:rPr lang="en-US" sz="1800" b="1" i="0" u="none" strike="noStrike">
                          <a:solidFill>
                            <a:srgbClr val="000000"/>
                          </a:solidFill>
                          <a:effectLst/>
                          <a:latin typeface="Calibri" pitchFamily="34" charset="0"/>
                          <a:cs typeface="Calibri" pitchFamily="34" charset="0"/>
                        </a:rPr>
                        <a:t>2 stars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2649">
                <a:tc>
                  <a:txBody>
                    <a:bodyPr/>
                    <a:lstStyle/>
                    <a:p>
                      <a:pPr algn="r" fontAlgn="b"/>
                      <a:r>
                        <a:rPr lang="en-US" sz="1800" b="1" i="0" u="none" strike="noStrike">
                          <a:solidFill>
                            <a:srgbClr val="000000"/>
                          </a:solidFill>
                          <a:effectLst/>
                          <a:latin typeface="Calibri" pitchFamily="34" charset="0"/>
                          <a:cs typeface="Calibri" pitchFamily="34" charset="0"/>
                        </a:rPr>
                        <a:t>3 stars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63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39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10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2649">
                <a:tc>
                  <a:txBody>
                    <a:bodyPr/>
                    <a:lstStyle/>
                    <a:p>
                      <a:pPr algn="r" fontAlgn="b"/>
                      <a:r>
                        <a:rPr lang="en-US" sz="1800" b="1" i="0" u="none" strike="noStrike">
                          <a:solidFill>
                            <a:srgbClr val="000000"/>
                          </a:solidFill>
                          <a:effectLst/>
                          <a:latin typeface="Calibri" pitchFamily="34" charset="0"/>
                          <a:cs typeface="Calibri" pitchFamily="34" charset="0"/>
                        </a:rPr>
                        <a:t>4 stars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81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30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18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72649">
                <a:tc>
                  <a:txBody>
                    <a:bodyPr/>
                    <a:lstStyle/>
                    <a:p>
                      <a:pPr algn="r" fontAlgn="b"/>
                      <a:r>
                        <a:rPr lang="en-US" sz="1800" b="1" i="0" u="none" strike="noStrike">
                          <a:solidFill>
                            <a:srgbClr val="000000"/>
                          </a:solidFill>
                          <a:effectLst/>
                          <a:latin typeface="Calibri" pitchFamily="34" charset="0"/>
                          <a:cs typeface="Calibri" pitchFamily="34" charset="0"/>
                        </a:rPr>
                        <a:t>5 stars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52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a:solidFill>
                            <a:srgbClr val="000000"/>
                          </a:solidFill>
                          <a:effectLst/>
                          <a:latin typeface="Calibri" pitchFamily="34" charset="0"/>
                          <a:cs typeface="Calibri" pitchFamily="34" charset="0"/>
                        </a:rPr>
                        <a:t>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800" b="0" i="0" u="none" strike="noStrike" dirty="0">
                          <a:solidFill>
                            <a:srgbClr val="000000"/>
                          </a:solidFill>
                          <a:effectLst/>
                          <a:latin typeface="Calibri" pitchFamily="34" charset="0"/>
                          <a:cs typeface="Calibri" pitchFamily="34" charset="0"/>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2536511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Principle 2 - Accountability &amp; Support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Requirements for waiver:</a:t>
            </a:r>
          </a:p>
          <a:p>
            <a:r>
              <a:rPr lang="en-US" dirty="0" smtClean="0"/>
              <a:t>Accountability system for all schools</a:t>
            </a:r>
          </a:p>
          <a:p>
            <a:pPr lvl="1"/>
            <a:r>
              <a:rPr lang="en-US" dirty="0" smtClean="0"/>
              <a:t>Provide </a:t>
            </a:r>
            <a:r>
              <a:rPr lang="en-US" dirty="0"/>
              <a:t>a </a:t>
            </a:r>
            <a:r>
              <a:rPr lang="en-US" dirty="0" smtClean="0"/>
              <a:t>state developed differentiated </a:t>
            </a:r>
            <a:r>
              <a:rPr lang="en-US" dirty="0"/>
              <a:t>accountability system for all schools </a:t>
            </a:r>
            <a:r>
              <a:rPr lang="en-US" dirty="0" smtClean="0"/>
              <a:t>to </a:t>
            </a:r>
            <a:r>
              <a:rPr lang="en-US" dirty="0"/>
              <a:t>improve student achievement and school performance, close achievement gaps, and increase the quality of instruction for all students </a:t>
            </a:r>
          </a:p>
          <a:p>
            <a:r>
              <a:rPr lang="en-US" dirty="0" smtClean="0"/>
              <a:t>AMO targets </a:t>
            </a:r>
          </a:p>
          <a:p>
            <a:pPr lvl="1"/>
            <a:r>
              <a:rPr lang="en-US" dirty="0" smtClean="0"/>
              <a:t>Set </a:t>
            </a:r>
            <a:r>
              <a:rPr lang="en-US" dirty="0"/>
              <a:t>ambitious but achievable AMO targets for the percent of students proficient in English/Language Arts and </a:t>
            </a:r>
            <a:r>
              <a:rPr lang="en-US" dirty="0" smtClean="0"/>
              <a:t>Math; report for all students and all NCLB subgroups annually </a:t>
            </a:r>
            <a:endParaRPr lang="en-US" dirty="0"/>
          </a:p>
          <a:p>
            <a:r>
              <a:rPr lang="en-US" dirty="0" smtClean="0"/>
              <a:t>Incentives </a:t>
            </a:r>
            <a:r>
              <a:rPr lang="en-US" dirty="0"/>
              <a:t>and supports for all Title I schools </a:t>
            </a:r>
          </a:p>
          <a:p>
            <a:r>
              <a:rPr lang="en-US" dirty="0" smtClean="0"/>
              <a:t>Build </a:t>
            </a:r>
            <a:r>
              <a:rPr lang="en-US" dirty="0"/>
              <a:t>state, district, and school capacity to improve student learning in all schools </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a:t>
            </a:fld>
            <a:endParaRPr lang="en-US"/>
          </a:p>
        </p:txBody>
      </p:sp>
    </p:spTree>
    <p:extLst>
      <p:ext uri="{BB962C8B-B14F-4D97-AF65-F5344CB8AC3E}">
        <p14:creationId xmlns:p14="http://schemas.microsoft.com/office/powerpoint/2010/main" val="384825857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 Targets</a:t>
            </a:r>
            <a:endParaRPr lang="en-US" dirty="0"/>
          </a:p>
        </p:txBody>
      </p:sp>
      <p:sp>
        <p:nvSpPr>
          <p:cNvPr id="3" name="Content Placeholder 2"/>
          <p:cNvSpPr>
            <a:spLocks noGrp="1"/>
          </p:cNvSpPr>
          <p:nvPr>
            <p:ph idx="1"/>
          </p:nvPr>
        </p:nvSpPr>
        <p:spPr/>
        <p:txBody>
          <a:bodyPr/>
          <a:lstStyle/>
          <a:p>
            <a:r>
              <a:rPr lang="en-US" dirty="0" smtClean="0">
                <a:ea typeface="Calibri"/>
                <a:cs typeface="Times New Roman"/>
              </a:rPr>
              <a:t>Reduce </a:t>
            </a:r>
            <a:r>
              <a:rPr lang="en-US" dirty="0">
                <a:ea typeface="Calibri"/>
                <a:cs typeface="Times New Roman"/>
              </a:rPr>
              <a:t>by ½ the percentage of students (all students and </a:t>
            </a:r>
            <a:r>
              <a:rPr lang="en-US" dirty="0" smtClean="0">
                <a:ea typeface="Calibri"/>
                <a:cs typeface="Times New Roman"/>
              </a:rPr>
              <a:t>each traditional NCLB </a:t>
            </a:r>
            <a:r>
              <a:rPr lang="en-US" dirty="0">
                <a:ea typeface="Calibri"/>
                <a:cs typeface="Times New Roman"/>
              </a:rPr>
              <a:t>subgroup) who are not proficient </a:t>
            </a:r>
            <a:r>
              <a:rPr lang="en-US" dirty="0" smtClean="0">
                <a:ea typeface="Calibri"/>
                <a:cs typeface="Times New Roman"/>
              </a:rPr>
              <a:t>in equal increments within </a:t>
            </a:r>
            <a:r>
              <a:rPr lang="en-US" dirty="0">
                <a:ea typeface="Calibri"/>
                <a:cs typeface="Times New Roman"/>
              </a:rPr>
              <a:t>six years </a:t>
            </a:r>
            <a:r>
              <a:rPr lang="en-US" dirty="0" smtClean="0">
                <a:ea typeface="Calibri"/>
                <a:cs typeface="Times New Roman"/>
              </a:rPr>
              <a:t>in: </a:t>
            </a:r>
            <a:r>
              <a:rPr lang="en-US" dirty="0">
                <a:ea typeface="Calibri"/>
                <a:cs typeface="Times New Roman"/>
              </a:rPr>
              <a:t>reading, writing, and </a:t>
            </a:r>
            <a:r>
              <a:rPr lang="en-US" dirty="0" smtClean="0">
                <a:ea typeface="Calibri"/>
                <a:cs typeface="Times New Roman"/>
              </a:rPr>
              <a:t>mathematics</a:t>
            </a:r>
          </a:p>
          <a:p>
            <a:r>
              <a:rPr lang="en-US" dirty="0">
                <a:cs typeface="Times New Roman"/>
              </a:rPr>
              <a:t>Set for </a:t>
            </a:r>
            <a:r>
              <a:rPr lang="en-US" dirty="0" smtClean="0">
                <a:cs typeface="Times New Roman"/>
              </a:rPr>
              <a:t>state as a whole </a:t>
            </a:r>
            <a:r>
              <a:rPr lang="en-US" dirty="0">
                <a:cs typeface="Times New Roman"/>
              </a:rPr>
              <a:t>and for each individual school – school </a:t>
            </a:r>
            <a:r>
              <a:rPr lang="en-US" dirty="0" smtClean="0">
                <a:cs typeface="Times New Roman"/>
              </a:rPr>
              <a:t>meets AMO target if </a:t>
            </a:r>
            <a:r>
              <a:rPr lang="en-US" dirty="0">
                <a:cs typeface="Times New Roman"/>
              </a:rPr>
              <a:t>either </a:t>
            </a:r>
            <a:r>
              <a:rPr lang="en-US" dirty="0" smtClean="0">
                <a:cs typeface="Times New Roman"/>
              </a:rPr>
              <a:t>state target or school target is </a:t>
            </a:r>
            <a:r>
              <a:rPr lang="en-US" dirty="0">
                <a:cs typeface="Times New Roman"/>
              </a:rPr>
              <a:t>reached</a:t>
            </a:r>
            <a:endParaRPr lang="en-US" dirty="0"/>
          </a:p>
          <a:p>
            <a:r>
              <a:rPr lang="en-US" dirty="0">
                <a:cs typeface="Times New Roman"/>
              </a:rPr>
              <a:t>Used for reporting progress on AMOs and for identification of schools not closing gaps for subgroups</a:t>
            </a:r>
          </a:p>
          <a:p>
            <a:r>
              <a:rPr lang="en-US" dirty="0" smtClean="0">
                <a:cs typeface="Times New Roman"/>
              </a:rPr>
              <a:t>Must use 2011-2012 data as baseline year</a:t>
            </a:r>
          </a:p>
          <a:p>
            <a:r>
              <a:rPr lang="en-US" dirty="0" smtClean="0">
                <a:cs typeface="Times New Roman"/>
              </a:rPr>
              <a:t>If waiver is approved, will be used for 2012-2013 tests</a:t>
            </a:r>
          </a:p>
        </p:txBody>
      </p:sp>
      <p:sp>
        <p:nvSpPr>
          <p:cNvPr id="4" name="Slide Number Placeholder 3"/>
          <p:cNvSpPr>
            <a:spLocks noGrp="1"/>
          </p:cNvSpPr>
          <p:nvPr>
            <p:ph type="sldNum" sz="quarter" idx="12"/>
          </p:nvPr>
        </p:nvSpPr>
        <p:spPr/>
        <p:txBody>
          <a:bodyPr/>
          <a:lstStyle/>
          <a:p>
            <a:fld id="{08F394ED-C83B-48CE-BD27-1442A7AEAE53}" type="slidenum">
              <a:rPr lang="en-US" smtClean="0"/>
              <a:t>20</a:t>
            </a:fld>
            <a:endParaRPr lang="en-US"/>
          </a:p>
        </p:txBody>
      </p:sp>
    </p:spTree>
    <p:extLst>
      <p:ext uri="{BB962C8B-B14F-4D97-AF65-F5344CB8AC3E}">
        <p14:creationId xmlns:p14="http://schemas.microsoft.com/office/powerpoint/2010/main" val="341094488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AMO Calculation Example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478020954"/>
              </p:ext>
            </p:extLst>
          </p:nvPr>
        </p:nvGraphicFramePr>
        <p:xfrm>
          <a:off x="2286000" y="1447805"/>
          <a:ext cx="5029200" cy="4579267"/>
        </p:xfrm>
        <a:graphic>
          <a:graphicData uri="http://schemas.openxmlformats.org/drawingml/2006/table">
            <a:tbl>
              <a:tblPr firstRow="1" firstCol="1" bandRow="1"/>
              <a:tblGrid>
                <a:gridCol w="719135"/>
                <a:gridCol w="4310065"/>
              </a:tblGrid>
              <a:tr h="216661">
                <a:tc gridSpan="2">
                  <a:txBody>
                    <a:bodyPr/>
                    <a:lstStyle/>
                    <a:p>
                      <a:pPr marL="0" marR="0">
                        <a:lnSpc>
                          <a:spcPct val="115000"/>
                        </a:lnSpc>
                        <a:spcBef>
                          <a:spcPts val="0"/>
                        </a:spcBef>
                        <a:spcAft>
                          <a:spcPts val="0"/>
                        </a:spcAft>
                      </a:pPr>
                      <a:endParaRPr lang="en-US" sz="1800" dirty="0">
                        <a:effectLst/>
                        <a:latin typeface="Calibri"/>
                        <a:ea typeface="Calibri"/>
                        <a:cs typeface="Times New Roman"/>
                      </a:endParaRPr>
                    </a:p>
                  </a:txBody>
                  <a:tcPr marL="68580" marR="68580" marT="0" marB="0" anchor="b">
                    <a:lnL>
                      <a:noFill/>
                    </a:lnL>
                    <a:lnR>
                      <a:noFill/>
                    </a:lnR>
                    <a:lnT>
                      <a:noFill/>
                    </a:lnT>
                    <a:lnB w="12700" cap="flat" cmpd="sng" algn="ctr">
                      <a:solidFill>
                        <a:srgbClr val="000000"/>
                      </a:solidFill>
                      <a:prstDash val="solid"/>
                      <a:round/>
                      <a:headEnd type="none" w="med" len="med"/>
                      <a:tailEnd type="none" w="med" len="med"/>
                    </a:lnB>
                  </a:tcPr>
                </a:tc>
                <a:tc hMerge="1">
                  <a:txBody>
                    <a:bodyPr/>
                    <a:lstStyle/>
                    <a:p>
                      <a:endParaRPr lang="en-US"/>
                    </a:p>
                  </a:txBody>
                  <a:tcPr/>
                </a:tc>
              </a:tr>
              <a:tr h="433322">
                <a:tc>
                  <a:txBody>
                    <a:bodyPr/>
                    <a:lstStyle/>
                    <a:p>
                      <a:pPr marL="0" marR="0" algn="ctr">
                        <a:lnSpc>
                          <a:spcPct val="115000"/>
                        </a:lnSpc>
                        <a:spcBef>
                          <a:spcPts val="0"/>
                        </a:spcBef>
                        <a:spcAft>
                          <a:spcPts val="0"/>
                        </a:spcAft>
                      </a:pPr>
                      <a:r>
                        <a:rPr lang="en-US" sz="1800" dirty="0">
                          <a:solidFill>
                            <a:srgbClr val="000000"/>
                          </a:solidFill>
                          <a:effectLst/>
                          <a:latin typeface="Calibri"/>
                          <a:ea typeface="Times New Roman"/>
                          <a:cs typeface="Calibri"/>
                        </a:rPr>
                        <a:t>78.3</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effectLst/>
                          <a:latin typeface="Calibri"/>
                          <a:ea typeface="Times New Roman"/>
                          <a:cs typeface="Calibri"/>
                        </a:rPr>
                        <a:t>Baseline Year % Prof or Advanced</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dirty="0">
                          <a:solidFill>
                            <a:srgbClr val="000000"/>
                          </a:solidFill>
                          <a:effectLst/>
                          <a:latin typeface="Calibri"/>
                          <a:ea typeface="Times New Roman"/>
                          <a:cs typeface="Calibri"/>
                        </a:rPr>
                        <a:t>21.6</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effectLst/>
                          <a:latin typeface="Calibri"/>
                          <a:ea typeface="Times New Roman"/>
                          <a:cs typeface="Calibri"/>
                        </a:rPr>
                        <a:t>% Not proficient</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10.8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Amount to reduce by 1/2 over 6 years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63901">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1.8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Equal increment</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80.1</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1st year target</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81.9</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2nd year target</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83.7</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3rd year target</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85.5</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4th year target</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87.3</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5th year target</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33322">
                <a:tc>
                  <a:txBody>
                    <a:bodyPr/>
                    <a:lstStyle/>
                    <a:p>
                      <a:pPr marL="0" marR="0" algn="ctr">
                        <a:lnSpc>
                          <a:spcPct val="115000"/>
                        </a:lnSpc>
                        <a:spcBef>
                          <a:spcPts val="0"/>
                        </a:spcBef>
                        <a:spcAft>
                          <a:spcPts val="0"/>
                        </a:spcAft>
                      </a:pPr>
                      <a:r>
                        <a:rPr lang="en-US" sz="1800">
                          <a:solidFill>
                            <a:srgbClr val="000000"/>
                          </a:solidFill>
                          <a:effectLst/>
                          <a:latin typeface="Calibri"/>
                          <a:ea typeface="Times New Roman"/>
                          <a:cs typeface="Calibri"/>
                        </a:rPr>
                        <a:t>89.1</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Calibri"/>
                        </a:rPr>
                        <a:t>6th year target</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Slide Number Placeholder 5"/>
          <p:cNvSpPr>
            <a:spLocks noGrp="1"/>
          </p:cNvSpPr>
          <p:nvPr>
            <p:ph type="sldNum" sz="quarter" idx="12"/>
          </p:nvPr>
        </p:nvSpPr>
        <p:spPr/>
        <p:txBody>
          <a:bodyPr/>
          <a:lstStyle/>
          <a:p>
            <a:fld id="{08F394ED-C83B-48CE-BD27-1442A7AEAE53}" type="slidenum">
              <a:rPr lang="en-US" smtClean="0"/>
              <a:t>21</a:t>
            </a:fld>
            <a:endParaRPr lang="en-US"/>
          </a:p>
        </p:txBody>
      </p:sp>
    </p:spTree>
    <p:extLst>
      <p:ext uri="{BB962C8B-B14F-4D97-AF65-F5344CB8AC3E}">
        <p14:creationId xmlns:p14="http://schemas.microsoft.com/office/powerpoint/2010/main" val="30040723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AMO Targets</a:t>
            </a:r>
            <a:endParaRPr lang="en-US" dirty="0"/>
          </a:p>
        </p:txBody>
      </p:sp>
      <p:sp>
        <p:nvSpPr>
          <p:cNvPr id="5" name="Slide Number Placeholder 4"/>
          <p:cNvSpPr>
            <a:spLocks noGrp="1"/>
          </p:cNvSpPr>
          <p:nvPr>
            <p:ph type="sldNum" sz="quarter" idx="12"/>
          </p:nvPr>
        </p:nvSpPr>
        <p:spPr/>
        <p:txBody>
          <a:bodyPr/>
          <a:lstStyle/>
          <a:p>
            <a:fld id="{08F394ED-C83B-48CE-BD27-1442A7AEAE53}" type="slidenum">
              <a:rPr lang="en-US" smtClean="0"/>
              <a:t>22</a:t>
            </a:fld>
            <a:endParaRPr lang="en-US"/>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1620371493"/>
              </p:ext>
            </p:extLst>
          </p:nvPr>
        </p:nvGraphicFramePr>
        <p:xfrm>
          <a:off x="762000" y="1676400"/>
          <a:ext cx="7366000" cy="3598545"/>
        </p:xfrm>
        <a:graphic>
          <a:graphicData uri="http://schemas.openxmlformats.org/drawingml/2006/table">
            <a:tbl>
              <a:tblPr/>
              <a:tblGrid>
                <a:gridCol w="1765300"/>
                <a:gridCol w="609600"/>
                <a:gridCol w="723900"/>
                <a:gridCol w="609600"/>
                <a:gridCol w="609600"/>
                <a:gridCol w="609600"/>
                <a:gridCol w="609600"/>
                <a:gridCol w="609600"/>
                <a:gridCol w="609600"/>
                <a:gridCol w="609600"/>
              </a:tblGrid>
              <a:tr h="200025">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6">
                  <a:txBody>
                    <a:bodyPr/>
                    <a:lstStyle/>
                    <a:p>
                      <a:pPr algn="ctr" fontAlgn="b"/>
                      <a:r>
                        <a:rPr lang="en-US" sz="1100" b="1" i="0" u="none" strike="noStrike">
                          <a:solidFill>
                            <a:srgbClr val="000000"/>
                          </a:solidFill>
                          <a:effectLst/>
                          <a:latin typeface="Calibri" pitchFamily="34" charset="0"/>
                          <a:cs typeface="Calibri" pitchFamily="34" charset="0"/>
                        </a:rPr>
                        <a:t>AMO Targets</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42925">
                <a:tc>
                  <a:txBody>
                    <a:bodyPr/>
                    <a:lstStyle/>
                    <a:p>
                      <a:pPr algn="l" fontAlgn="b"/>
                      <a:r>
                        <a:rPr lang="en-US" sz="1100" b="1" i="0" u="none" strike="noStrike">
                          <a:solidFill>
                            <a:srgbClr val="000000"/>
                          </a:solidFill>
                          <a:effectLst/>
                          <a:latin typeface="Calibri" pitchFamily="34" charset="0"/>
                          <a:cs typeface="Calibri" pitchFamily="34" charset="0"/>
                        </a:rPr>
                        <a:t>Group</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n-US" sz="1100" b="1" i="0" u="none" strike="noStrike">
                          <a:solidFill>
                            <a:srgbClr val="000000"/>
                          </a:solidFill>
                          <a:effectLst/>
                          <a:latin typeface="Calibri" pitchFamily="34" charset="0"/>
                          <a:cs typeface="Calibri" pitchFamily="34" charset="0"/>
                        </a:rPr>
                        <a:t>Content Area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 Prof/Adv </a:t>
                      </a:r>
                      <a:br>
                        <a:rPr lang="en-US" sz="1100" b="1" i="0" u="none" strike="noStrike">
                          <a:solidFill>
                            <a:srgbClr val="000000"/>
                          </a:solidFill>
                          <a:effectLst/>
                          <a:latin typeface="Calibri" pitchFamily="34" charset="0"/>
                          <a:cs typeface="Calibri" pitchFamily="34" charset="0"/>
                        </a:rPr>
                      </a:br>
                      <a:r>
                        <a:rPr lang="en-US" sz="1100" b="1" i="0" u="none" strike="noStrike">
                          <a:solidFill>
                            <a:srgbClr val="000000"/>
                          </a:solidFill>
                          <a:effectLst/>
                          <a:latin typeface="Calibri" pitchFamily="34" charset="0"/>
                          <a:cs typeface="Calibri" pitchFamily="34" charset="0"/>
                        </a:rPr>
                        <a:t>2011-2012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Annual Incre-ment</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2012-2013 </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2013-2014</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2014-2015</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2015-2016</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2016-2017</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1" i="0" u="none" strike="noStrike">
                          <a:solidFill>
                            <a:srgbClr val="000000"/>
                          </a:solidFill>
                          <a:effectLst/>
                          <a:latin typeface="Calibri" pitchFamily="34" charset="0"/>
                          <a:cs typeface="Calibri" pitchFamily="34" charset="0"/>
                        </a:rPr>
                        <a:t>2017-2018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All students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Reading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1.7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81.8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85.1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88.4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90.1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All students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Writing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76.4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80.7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87.1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b"/>
                      <a:r>
                        <a:rPr lang="en-US" sz="1100" b="0" i="0" u="none" strike="noStrike">
                          <a:solidFill>
                            <a:srgbClr val="000000"/>
                          </a:solidFill>
                          <a:effectLst/>
                          <a:latin typeface="Calibri" pitchFamily="34" charset="0"/>
                          <a:cs typeface="Calibri" pitchFamily="34" charset="0"/>
                        </a:rPr>
                        <a:t>All students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Math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71.2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73.8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76.5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81.7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84.3</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265">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Economically Disadvantaged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Reading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71.5</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81.9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84.5</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Economically Disadvantaged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Writing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65.2</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68.3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77.8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81.0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b"/>
                      <a:r>
                        <a:rPr lang="en-US" sz="1100" b="0" i="0" u="none" strike="noStrike">
                          <a:solidFill>
                            <a:srgbClr val="000000"/>
                          </a:solidFill>
                          <a:effectLst/>
                          <a:latin typeface="Calibri" pitchFamily="34" charset="0"/>
                          <a:cs typeface="Calibri" pitchFamily="34" charset="0"/>
                        </a:rPr>
                        <a:t>Economically Disadvantaged</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Math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60.0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74.6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78.2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265">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Students with Disabilities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Reading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48.7</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53.3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58.0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62.7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67.3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72.0</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Students with Disabilities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Writing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43.4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48.5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64.0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69.1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b"/>
                      <a:r>
                        <a:rPr lang="en-US" sz="1100" b="0" i="0" u="none" strike="noStrike">
                          <a:solidFill>
                            <a:srgbClr val="000000"/>
                          </a:solidFill>
                          <a:effectLst/>
                          <a:latin typeface="Calibri" pitchFamily="34" charset="0"/>
                          <a:cs typeface="Calibri" pitchFamily="34" charset="0"/>
                        </a:rPr>
                        <a:t>Students with Disabilities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Math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37.9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43.5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49.2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54.8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60.5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66.1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8265">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100" b="0" i="0" u="none" strike="noStrike">
                        <a:solidFill>
                          <a:srgbClr val="000000"/>
                        </a:solidFill>
                        <a:effectLst/>
                        <a:latin typeface="Calibri" pitchFamily="34" charset="0"/>
                        <a:cs typeface="Calibri" pitchFamily="34" charset="0"/>
                      </a:endParaRPr>
                    </a:p>
                  </a:txBody>
                  <a:tcPr marL="9525" marR="9525" marT="9525"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English Learners (EL or LEP)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Reading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31.4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37.1</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42.8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54.3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65.7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500">
                <a:tc>
                  <a:txBody>
                    <a:bodyPr/>
                    <a:lstStyle/>
                    <a:p>
                      <a:pPr algn="l" fontAlgn="b"/>
                      <a:r>
                        <a:rPr lang="en-US" sz="1100" b="0" i="0" u="none" strike="noStrike">
                          <a:solidFill>
                            <a:srgbClr val="000000"/>
                          </a:solidFill>
                          <a:effectLst/>
                          <a:latin typeface="Calibri" pitchFamily="34" charset="0"/>
                          <a:cs typeface="Calibri" pitchFamily="34" charset="0"/>
                        </a:rPr>
                        <a:t>English Learners (EL or LEP)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Writing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33.3</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39.3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45.4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51.5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63.6</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0025">
                <a:tc>
                  <a:txBody>
                    <a:bodyPr/>
                    <a:lstStyle/>
                    <a:p>
                      <a:pPr algn="l" fontAlgn="b"/>
                      <a:r>
                        <a:rPr lang="en-US" sz="1100" b="0" i="0" u="none" strike="noStrike">
                          <a:solidFill>
                            <a:srgbClr val="000000"/>
                          </a:solidFill>
                          <a:effectLst/>
                          <a:latin typeface="Calibri" pitchFamily="34" charset="0"/>
                          <a:cs typeface="Calibri" pitchFamily="34" charset="0"/>
                        </a:rPr>
                        <a:t>English Learners (EL or LEP)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itchFamily="34" charset="0"/>
                          <a:cs typeface="Calibri" pitchFamily="34" charset="0"/>
                        </a:rPr>
                        <a:t>Math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26.7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6.1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32.8</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38.9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45.0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51.1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itchFamily="34" charset="0"/>
                          <a:cs typeface="Calibri" pitchFamily="34" charset="0"/>
                        </a:rPr>
                        <a:t>57.2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itchFamily="34" charset="0"/>
                          <a:cs typeface="Calibri" pitchFamily="34" charset="0"/>
                        </a:rPr>
                        <a:t>63.4</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91643276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State AMO Targets</a:t>
            </a:r>
            <a:endParaRPr lang="en-US" dirty="0"/>
          </a:p>
        </p:txBody>
      </p:sp>
      <p:sp>
        <p:nvSpPr>
          <p:cNvPr id="9" name="Slide Number Placeholder 8"/>
          <p:cNvSpPr>
            <a:spLocks noGrp="1"/>
          </p:cNvSpPr>
          <p:nvPr>
            <p:ph type="sldNum" sz="quarter" idx="12"/>
          </p:nvPr>
        </p:nvSpPr>
        <p:spPr/>
        <p:txBody>
          <a:bodyPr/>
          <a:lstStyle/>
          <a:p>
            <a:fld id="{08F394ED-C83B-48CE-BD27-1442A7AEAE53}" type="slidenum">
              <a:rPr lang="en-US" smtClean="0"/>
              <a:t>23</a:t>
            </a:fld>
            <a:endParaRPr lang="en-US"/>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346914837"/>
              </p:ext>
            </p:extLst>
          </p:nvPr>
        </p:nvGraphicFramePr>
        <p:xfrm>
          <a:off x="1143000" y="1447800"/>
          <a:ext cx="6793008" cy="4876797"/>
        </p:xfrm>
        <a:graphic>
          <a:graphicData uri="http://schemas.openxmlformats.org/drawingml/2006/table">
            <a:tbl>
              <a:tblPr/>
              <a:tblGrid>
                <a:gridCol w="1479635"/>
                <a:gridCol w="580961"/>
                <a:gridCol w="665685"/>
                <a:gridCol w="580961"/>
                <a:gridCol w="580961"/>
                <a:gridCol w="580961"/>
                <a:gridCol w="580961"/>
                <a:gridCol w="580961"/>
                <a:gridCol w="580961"/>
                <a:gridCol w="580961"/>
              </a:tblGrid>
              <a:tr h="190713">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gridSpan="6">
                  <a:txBody>
                    <a:bodyPr/>
                    <a:lstStyle/>
                    <a:p>
                      <a:pPr algn="ctr" fontAlgn="b"/>
                      <a:r>
                        <a:rPr lang="en-US" sz="1000" b="1" i="0" u="none" strike="noStrike">
                          <a:solidFill>
                            <a:srgbClr val="000000"/>
                          </a:solidFill>
                          <a:effectLst/>
                          <a:latin typeface="Calibri" pitchFamily="34" charset="0"/>
                          <a:cs typeface="Calibri" pitchFamily="34" charset="0"/>
                        </a:rPr>
                        <a:t>AMO Targets</a:t>
                      </a:r>
                    </a:p>
                  </a:txBody>
                  <a:tcPr marL="9082" marR="9082" marT="908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17649">
                <a:tc>
                  <a:txBody>
                    <a:bodyPr/>
                    <a:lstStyle/>
                    <a:p>
                      <a:pPr algn="l" fontAlgn="b"/>
                      <a:r>
                        <a:rPr lang="en-US" sz="1000" b="1" i="0" u="none" strike="noStrike">
                          <a:solidFill>
                            <a:srgbClr val="000000"/>
                          </a:solidFill>
                          <a:effectLst/>
                          <a:latin typeface="Calibri" pitchFamily="34" charset="0"/>
                          <a:cs typeface="Calibri" pitchFamily="34" charset="0"/>
                        </a:rPr>
                        <a:t>Group</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1" i="0" u="none" strike="noStrike">
                          <a:solidFill>
                            <a:srgbClr val="000000"/>
                          </a:solidFill>
                          <a:effectLst/>
                          <a:latin typeface="Calibri" pitchFamily="34" charset="0"/>
                          <a:cs typeface="Calibri" pitchFamily="34" charset="0"/>
                        </a:rPr>
                        <a:t>Content Area</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 Prof/Adv </a:t>
                      </a:r>
                      <a:br>
                        <a:rPr lang="en-US" sz="1000" b="1" i="0" u="none" strike="noStrike">
                          <a:solidFill>
                            <a:srgbClr val="000000"/>
                          </a:solidFill>
                          <a:effectLst/>
                          <a:latin typeface="Calibri" pitchFamily="34" charset="0"/>
                          <a:cs typeface="Calibri" pitchFamily="34" charset="0"/>
                        </a:rPr>
                      </a:br>
                      <a:r>
                        <a:rPr lang="en-US" sz="1000" b="1" i="0" u="none" strike="noStrike">
                          <a:solidFill>
                            <a:srgbClr val="000000"/>
                          </a:solidFill>
                          <a:effectLst/>
                          <a:latin typeface="Calibri" pitchFamily="34" charset="0"/>
                          <a:cs typeface="Calibri" pitchFamily="34" charset="0"/>
                        </a:rPr>
                        <a:t>2011-2012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Annual Incre-ment</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2012-2013 </a:t>
                      </a:r>
                    </a:p>
                  </a:txBody>
                  <a:tcPr marL="9082" marR="9082" marT="908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2013-2014</a:t>
                      </a:r>
                    </a:p>
                  </a:txBody>
                  <a:tcPr marL="9082" marR="9082" marT="908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2014-2015</a:t>
                      </a:r>
                    </a:p>
                  </a:txBody>
                  <a:tcPr marL="9082" marR="9082" marT="908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2015-2016</a:t>
                      </a:r>
                    </a:p>
                  </a:txBody>
                  <a:tcPr marL="9082" marR="9082" marT="908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2016-2017</a:t>
                      </a:r>
                    </a:p>
                  </a:txBody>
                  <a:tcPr marL="9082" marR="9082" marT="908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1" i="0" u="none" strike="noStrike">
                          <a:solidFill>
                            <a:srgbClr val="000000"/>
                          </a:solidFill>
                          <a:effectLst/>
                          <a:latin typeface="Calibri" pitchFamily="34" charset="0"/>
                          <a:cs typeface="Calibri" pitchFamily="34" charset="0"/>
                        </a:rPr>
                        <a:t>2017-2018</a:t>
                      </a:r>
                    </a:p>
                  </a:txBody>
                  <a:tcPr marL="9082" marR="9082" marT="9082"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African American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Reading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74.1</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2.2</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76.3</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78.4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80.6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82.7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84.9</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87.1</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African American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Writing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67.4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2.7</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70.1</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72.8</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75.6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78.3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81.0</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83.7</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713">
                <a:tc>
                  <a:txBody>
                    <a:bodyPr/>
                    <a:lstStyle/>
                    <a:p>
                      <a:pPr algn="l" fontAlgn="b"/>
                      <a:r>
                        <a:rPr lang="en-US" sz="1000" b="0" i="0" u="none" strike="noStrike">
                          <a:solidFill>
                            <a:srgbClr val="000000"/>
                          </a:solidFill>
                          <a:effectLst/>
                          <a:latin typeface="Calibri" pitchFamily="34" charset="0"/>
                          <a:cs typeface="Calibri" pitchFamily="34" charset="0"/>
                        </a:rPr>
                        <a:t>African American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Math</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54.4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3.8</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58.2</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62.0</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65.8</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69.6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73.4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77.2</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7">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Alaska Native /Am Indian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Reading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59.0</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3.4</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62.4</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65.8</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69.3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72.7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76.1</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79.5</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Alaska Native /Am Indian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Writing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51.3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4.1</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55.4</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59.4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63.5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67.5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71.6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75.7</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713">
                <a:tc>
                  <a:txBody>
                    <a:bodyPr/>
                    <a:lstStyle/>
                    <a:p>
                      <a:pPr algn="l" fontAlgn="b"/>
                      <a:r>
                        <a:rPr lang="en-US" sz="1000" b="0" i="0" u="none" strike="noStrike">
                          <a:solidFill>
                            <a:srgbClr val="000000"/>
                          </a:solidFill>
                          <a:effectLst/>
                          <a:latin typeface="Calibri" pitchFamily="34" charset="0"/>
                          <a:cs typeface="Calibri" pitchFamily="34" charset="0"/>
                        </a:rPr>
                        <a:t>Alaska Native /Am Indian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Math</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48.6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4.3</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52.9</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57.2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61.5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65.7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70.0</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74.3</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7">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Asian/Pacific Islander</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Reading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76.3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2.0</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78.3</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80.3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82.2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84.2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86.2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88.2</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Asian/Pacific Islander</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Writing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73.2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2.2</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75.4</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77.7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79.9</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82.1</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84.4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86.6</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713">
                <a:tc>
                  <a:txBody>
                    <a:bodyPr/>
                    <a:lstStyle/>
                    <a:p>
                      <a:pPr algn="l" fontAlgn="b"/>
                      <a:r>
                        <a:rPr lang="en-US" sz="1000" b="0" i="0" u="none" strike="noStrike">
                          <a:solidFill>
                            <a:srgbClr val="000000"/>
                          </a:solidFill>
                          <a:effectLst/>
                          <a:latin typeface="Calibri" pitchFamily="34" charset="0"/>
                          <a:cs typeface="Calibri" pitchFamily="34" charset="0"/>
                        </a:rPr>
                        <a:t>Asian/Pacific Islander</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Math</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67.9</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2.7</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70.6</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73.3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75.9</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78.6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81.3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84.0</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7">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Caucasian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Reading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90.1</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0.8</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90.9</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91.8</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92.6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93.4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94.2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95.1</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Caucasian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Writing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84.7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1.3</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86.0</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87.3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88.5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89.8</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91.1</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92.4</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713">
                <a:tc>
                  <a:txBody>
                    <a:bodyPr/>
                    <a:lstStyle/>
                    <a:p>
                      <a:pPr algn="l" fontAlgn="b"/>
                      <a:r>
                        <a:rPr lang="en-US" sz="1000" b="0" i="0" u="none" strike="noStrike">
                          <a:solidFill>
                            <a:srgbClr val="000000"/>
                          </a:solidFill>
                          <a:effectLst/>
                          <a:latin typeface="Calibri" pitchFamily="34" charset="0"/>
                          <a:cs typeface="Calibri" pitchFamily="34" charset="0"/>
                        </a:rPr>
                        <a:t>Caucasian</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Math</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78.7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1.8</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80.5</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82.3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84.0</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85.8</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87.6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89.4</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7">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Hispanic</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Reading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80.3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1.6</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81.9</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83.6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85.2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86.9</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88.5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90.2</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Hispanic</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Writing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75.0</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2.1</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77.1</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79.2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81.3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83.3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85.4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87.5</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713">
                <a:tc>
                  <a:txBody>
                    <a:bodyPr/>
                    <a:lstStyle/>
                    <a:p>
                      <a:pPr algn="l" fontAlgn="b"/>
                      <a:r>
                        <a:rPr lang="en-US" sz="1000" b="0" i="0" u="none" strike="noStrike">
                          <a:solidFill>
                            <a:srgbClr val="000000"/>
                          </a:solidFill>
                          <a:effectLst/>
                          <a:latin typeface="Calibri" pitchFamily="34" charset="0"/>
                          <a:cs typeface="Calibri" pitchFamily="34" charset="0"/>
                        </a:rPr>
                        <a:t>Hispanic</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Math</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66.3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2.8</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69.1</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71.9</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74.7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77.5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80.3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83.2</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8917">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endParaRPr lang="en-US" sz="1000" b="0" i="0" u="none" strike="noStrike">
                        <a:solidFill>
                          <a:srgbClr val="000000"/>
                        </a:solidFill>
                        <a:effectLst/>
                        <a:latin typeface="Calibri" pitchFamily="34" charset="0"/>
                        <a:cs typeface="Calibri" pitchFamily="34" charset="0"/>
                      </a:endParaRPr>
                    </a:p>
                  </a:txBody>
                  <a:tcPr marL="9082" marR="9082" marT="9082" marB="0" anchor="b">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Multi-Ethnic</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Reading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82.4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1.5</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83.9</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85.3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86.8</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88.3</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89.7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91.2</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1631">
                <a:tc>
                  <a:txBody>
                    <a:bodyPr/>
                    <a:lstStyle/>
                    <a:p>
                      <a:pPr algn="l" fontAlgn="b"/>
                      <a:r>
                        <a:rPr lang="en-US" sz="1000" b="0" i="0" u="none" strike="noStrike">
                          <a:solidFill>
                            <a:srgbClr val="000000"/>
                          </a:solidFill>
                          <a:effectLst/>
                          <a:latin typeface="Calibri" pitchFamily="34" charset="0"/>
                          <a:cs typeface="Calibri" pitchFamily="34" charset="0"/>
                        </a:rPr>
                        <a:t>Multi-Ethnic</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Writing</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76.6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2.0</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78.6</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80.5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82.5</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84.4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86.4</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88.3</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0713">
                <a:tc>
                  <a:txBody>
                    <a:bodyPr/>
                    <a:lstStyle/>
                    <a:p>
                      <a:pPr algn="l" fontAlgn="b"/>
                      <a:r>
                        <a:rPr lang="en-US" sz="1000" b="0" i="0" u="none" strike="noStrike">
                          <a:solidFill>
                            <a:srgbClr val="000000"/>
                          </a:solidFill>
                          <a:effectLst/>
                          <a:latin typeface="Calibri" pitchFamily="34" charset="0"/>
                          <a:cs typeface="Calibri" pitchFamily="34" charset="0"/>
                        </a:rPr>
                        <a:t>Multi-Ethnic</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itchFamily="34" charset="0"/>
                          <a:cs typeface="Calibri" pitchFamily="34" charset="0"/>
                        </a:rPr>
                        <a:t>Math</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70.2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2.5</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72.7</a:t>
                      </a:r>
                    </a:p>
                  </a:txBody>
                  <a:tcPr marL="9082" marR="9082" marT="9082"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75.2</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77.7</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80.1</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Calibri" pitchFamily="34" charset="0"/>
                          <a:cs typeface="Calibri" pitchFamily="34" charset="0"/>
                        </a:rPr>
                        <a:t>82.6</a:t>
                      </a:r>
                    </a:p>
                  </a:txBody>
                  <a:tcPr marL="9082" marR="9082" marT="908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000" b="0" i="0" u="none" strike="noStrike" dirty="0">
                          <a:solidFill>
                            <a:srgbClr val="000000"/>
                          </a:solidFill>
                          <a:effectLst/>
                          <a:latin typeface="Calibri" pitchFamily="34" charset="0"/>
                          <a:cs typeface="Calibri" pitchFamily="34" charset="0"/>
                        </a:rPr>
                        <a:t>85.1</a:t>
                      </a:r>
                    </a:p>
                  </a:txBody>
                  <a:tcPr marL="9082" marR="9082" marT="9082"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2229008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Incentives &amp; Supports - All Schools</a:t>
            </a:r>
            <a:endParaRPr lang="en-US" dirty="0"/>
          </a:p>
        </p:txBody>
      </p:sp>
      <p:sp>
        <p:nvSpPr>
          <p:cNvPr id="3" name="Content Placeholder 2"/>
          <p:cNvSpPr>
            <a:spLocks noGrp="1"/>
          </p:cNvSpPr>
          <p:nvPr>
            <p:ph idx="1"/>
          </p:nvPr>
        </p:nvSpPr>
        <p:spPr/>
        <p:txBody>
          <a:bodyPr/>
          <a:lstStyle/>
          <a:p>
            <a:r>
              <a:rPr lang="en-US" dirty="0" smtClean="0"/>
              <a:t>All schools and districts have support at universal level from State System of Support (SSOS)</a:t>
            </a:r>
          </a:p>
          <a:p>
            <a:r>
              <a:rPr lang="en-US" dirty="0" smtClean="0"/>
              <a:t>State reviews schools in all star ratings</a:t>
            </a:r>
          </a:p>
          <a:p>
            <a:r>
              <a:rPr lang="en-US" dirty="0" smtClean="0"/>
              <a:t>Schools with 3 to 5 stars with subgroup achievement gaps required to create plan to address specific areas – district responsibility to oversee school plans</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24</a:t>
            </a:fld>
            <a:endParaRPr lang="en-US"/>
          </a:p>
        </p:txBody>
      </p:sp>
    </p:spTree>
    <p:extLst>
      <p:ext uri="{BB962C8B-B14F-4D97-AF65-F5344CB8AC3E}">
        <p14:creationId xmlns:p14="http://schemas.microsoft.com/office/powerpoint/2010/main" val="63856036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Highest Performing Reward Schools</a:t>
            </a:r>
            <a:endParaRPr lang="en-US" dirty="0"/>
          </a:p>
        </p:txBody>
      </p:sp>
      <p:sp>
        <p:nvSpPr>
          <p:cNvPr id="3" name="Content Placeholder 2"/>
          <p:cNvSpPr>
            <a:spLocks noGrp="1"/>
          </p:cNvSpPr>
          <p:nvPr>
            <p:ph idx="1"/>
          </p:nvPr>
        </p:nvSpPr>
        <p:spPr/>
        <p:txBody>
          <a:bodyPr>
            <a:normAutofit/>
          </a:bodyPr>
          <a:lstStyle/>
          <a:p>
            <a:r>
              <a:rPr lang="en-US" dirty="0" smtClean="0"/>
              <a:t>Reward schools - 2 categories</a:t>
            </a:r>
          </a:p>
          <a:p>
            <a:pPr lvl="0"/>
            <a:r>
              <a:rPr lang="en-US" dirty="0" smtClean="0"/>
              <a:t>Highest-performing </a:t>
            </a:r>
            <a:r>
              <a:rPr lang="en-US" dirty="0"/>
              <a:t>– in each category: EM, HS, and K-12</a:t>
            </a:r>
          </a:p>
          <a:p>
            <a:pPr lvl="1"/>
            <a:r>
              <a:rPr lang="en-US" dirty="0"/>
              <a:t>Rank schools in order of ASPI score from greatest to least</a:t>
            </a:r>
          </a:p>
          <a:p>
            <a:pPr lvl="1"/>
            <a:r>
              <a:rPr lang="en-US" dirty="0"/>
              <a:t>Find up to the top 10% based on the ASPI score that meet the following criteria:</a:t>
            </a:r>
          </a:p>
          <a:p>
            <a:pPr lvl="2"/>
            <a:r>
              <a:rPr lang="en-US" dirty="0"/>
              <a:t>Made AYP based on 2011 and 2012 tests. (Beginning in 2013, will need to meet AMO targets instead of AYP)</a:t>
            </a:r>
          </a:p>
          <a:p>
            <a:pPr lvl="2"/>
            <a:r>
              <a:rPr lang="en-US" dirty="0"/>
              <a:t>Graduation rate must be at least 85% average over the two most recent consecutive years for schools with 12</a:t>
            </a:r>
            <a:r>
              <a:rPr lang="en-US" baseline="30000" dirty="0"/>
              <a:t>th</a:t>
            </a:r>
            <a:r>
              <a:rPr lang="en-US" dirty="0"/>
              <a:t> grade</a:t>
            </a:r>
          </a:p>
          <a:p>
            <a:pPr lvl="2"/>
            <a:r>
              <a:rPr lang="en-US" dirty="0"/>
              <a:t>Must be a 4-star or 5-star </a:t>
            </a:r>
            <a:r>
              <a:rPr lang="en-US" dirty="0" smtClean="0"/>
              <a:t>school</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25</a:t>
            </a:fld>
            <a:endParaRPr lang="en-US"/>
          </a:p>
        </p:txBody>
      </p:sp>
    </p:spTree>
    <p:extLst>
      <p:ext uri="{BB962C8B-B14F-4D97-AF65-F5344CB8AC3E}">
        <p14:creationId xmlns:p14="http://schemas.microsoft.com/office/powerpoint/2010/main" val="276159307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High Progress Reward Schools</a:t>
            </a:r>
            <a:endParaRPr lang="en-US" dirty="0"/>
          </a:p>
        </p:txBody>
      </p:sp>
      <p:sp>
        <p:nvSpPr>
          <p:cNvPr id="3" name="Content Placeholder 2"/>
          <p:cNvSpPr>
            <a:spLocks noGrp="1"/>
          </p:cNvSpPr>
          <p:nvPr>
            <p:ph idx="1"/>
          </p:nvPr>
        </p:nvSpPr>
        <p:spPr/>
        <p:txBody>
          <a:bodyPr>
            <a:normAutofit/>
          </a:bodyPr>
          <a:lstStyle/>
          <a:p>
            <a:pPr lvl="0"/>
            <a:r>
              <a:rPr lang="en-US" dirty="0"/>
              <a:t>High progress – in each category: EM, HS, and K-12</a:t>
            </a:r>
          </a:p>
          <a:p>
            <a:pPr lvl="1"/>
            <a:r>
              <a:rPr lang="en-US" dirty="0"/>
              <a:t>Rank schools in order of overall school growth &amp; proficiency index</a:t>
            </a:r>
          </a:p>
          <a:p>
            <a:pPr lvl="1"/>
            <a:r>
              <a:rPr lang="en-US" dirty="0"/>
              <a:t>Find the top 10% based on the G&amp;P index that meet the following criteria:</a:t>
            </a:r>
          </a:p>
          <a:p>
            <a:pPr lvl="2"/>
            <a:r>
              <a:rPr lang="en-US" dirty="0"/>
              <a:t>Growth &amp; proficiency index for all students average over 3 consecutive years must be &gt;= 95.0</a:t>
            </a:r>
          </a:p>
          <a:p>
            <a:pPr lvl="2"/>
            <a:r>
              <a:rPr lang="en-US" dirty="0"/>
              <a:t>Growth &amp; proficiency index for each of the 4 primary subgroups (AN/AI, ECD, SWD, and EL) must be &gt;=90.0 in the current year.</a:t>
            </a:r>
          </a:p>
          <a:p>
            <a:pPr lvl="2"/>
            <a:r>
              <a:rPr lang="en-US" dirty="0"/>
              <a:t>Graduation rate must be at least 85% average over the two most recent consecutive years for schools with 12</a:t>
            </a:r>
            <a:r>
              <a:rPr lang="en-US" baseline="30000" dirty="0"/>
              <a:t>th</a:t>
            </a:r>
            <a:r>
              <a:rPr lang="en-US" dirty="0"/>
              <a:t> grade.</a:t>
            </a:r>
          </a:p>
          <a:p>
            <a:pPr marL="0" indent="0">
              <a:buNone/>
            </a:pP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26</a:t>
            </a:fld>
            <a:endParaRPr lang="en-US"/>
          </a:p>
        </p:txBody>
      </p:sp>
    </p:spTree>
    <p:extLst>
      <p:ext uri="{BB962C8B-B14F-4D97-AF65-F5344CB8AC3E}">
        <p14:creationId xmlns:p14="http://schemas.microsoft.com/office/powerpoint/2010/main" val="12528878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Recognition for Reward Schools</a:t>
            </a:r>
            <a:endParaRPr lang="en-US" dirty="0"/>
          </a:p>
        </p:txBody>
      </p:sp>
      <p:sp>
        <p:nvSpPr>
          <p:cNvPr id="3" name="Content Placeholder 2"/>
          <p:cNvSpPr>
            <a:spLocks noGrp="1"/>
          </p:cNvSpPr>
          <p:nvPr>
            <p:ph idx="1"/>
          </p:nvPr>
        </p:nvSpPr>
        <p:spPr/>
        <p:txBody>
          <a:bodyPr/>
          <a:lstStyle/>
          <a:p>
            <a:r>
              <a:rPr lang="en-US" dirty="0" smtClean="0"/>
              <a:t>All reward schools</a:t>
            </a:r>
          </a:p>
          <a:p>
            <a:pPr lvl="1"/>
            <a:r>
              <a:rPr lang="en-US" dirty="0" smtClean="0"/>
              <a:t>Announcement on EED website, through Information Exchange, and press releases</a:t>
            </a:r>
          </a:p>
          <a:p>
            <a:pPr lvl="1"/>
            <a:r>
              <a:rPr lang="en-US" dirty="0" smtClean="0"/>
              <a:t>Letters/certificates from commissioner and/or governor</a:t>
            </a:r>
          </a:p>
          <a:p>
            <a:pPr lvl="1"/>
            <a:r>
              <a:rPr lang="en-US" dirty="0" smtClean="0"/>
              <a:t>Possibly legislative proclamations, special logo to use, recognition at local events</a:t>
            </a:r>
          </a:p>
          <a:p>
            <a:pPr lvl="1"/>
            <a:r>
              <a:rPr lang="en-US" dirty="0" smtClean="0"/>
              <a:t>Encouraged to serve as models or mentors for other schools</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27</a:t>
            </a:fld>
            <a:endParaRPr lang="en-US"/>
          </a:p>
        </p:txBody>
      </p:sp>
    </p:spTree>
    <p:extLst>
      <p:ext uri="{BB962C8B-B14F-4D97-AF65-F5344CB8AC3E}">
        <p14:creationId xmlns:p14="http://schemas.microsoft.com/office/powerpoint/2010/main" val="32025741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 Reward Schools</a:t>
            </a:r>
            <a:endParaRPr lang="en-US" dirty="0"/>
          </a:p>
        </p:txBody>
      </p:sp>
      <p:sp>
        <p:nvSpPr>
          <p:cNvPr id="3" name="Content Placeholder 2"/>
          <p:cNvSpPr>
            <a:spLocks noGrp="1"/>
          </p:cNvSpPr>
          <p:nvPr>
            <p:ph idx="1"/>
          </p:nvPr>
        </p:nvSpPr>
        <p:spPr/>
        <p:txBody>
          <a:bodyPr>
            <a:normAutofit/>
          </a:bodyPr>
          <a:lstStyle/>
          <a:p>
            <a:r>
              <a:rPr lang="en-US" dirty="0" smtClean="0"/>
              <a:t>Title I schools with &gt;= 35% poverty may apply for Title I Distinguished Schools program</a:t>
            </a:r>
          </a:p>
          <a:p>
            <a:r>
              <a:rPr lang="en-US" dirty="0" smtClean="0"/>
              <a:t>Winning school in each category receives recognition at National Title I Conference as well as any appropriate state conferences or meetings</a:t>
            </a:r>
          </a:p>
          <a:p>
            <a:pPr lvl="1"/>
            <a:r>
              <a:rPr lang="en-US" dirty="0" smtClean="0"/>
              <a:t>Supported financially to attend national conference (as resources allow to allow)</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28</a:t>
            </a:fld>
            <a:endParaRPr lang="en-US"/>
          </a:p>
        </p:txBody>
      </p:sp>
    </p:spTree>
    <p:extLst>
      <p:ext uri="{BB962C8B-B14F-4D97-AF65-F5344CB8AC3E}">
        <p14:creationId xmlns:p14="http://schemas.microsoft.com/office/powerpoint/2010/main" val="35259075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Lowest Performing Schools</a:t>
            </a:r>
            <a:endParaRPr lang="en-US" dirty="0"/>
          </a:p>
        </p:txBody>
      </p:sp>
      <p:sp>
        <p:nvSpPr>
          <p:cNvPr id="3" name="Content Placeholder 2"/>
          <p:cNvSpPr>
            <a:spLocks noGrp="1"/>
          </p:cNvSpPr>
          <p:nvPr>
            <p:ph idx="1"/>
          </p:nvPr>
        </p:nvSpPr>
        <p:spPr/>
        <p:txBody>
          <a:bodyPr/>
          <a:lstStyle/>
          <a:p>
            <a:r>
              <a:rPr lang="en-US" dirty="0" smtClean="0"/>
              <a:t>State performs desk audit (review of data) of schools with 1- and 2-star ratings</a:t>
            </a:r>
          </a:p>
          <a:p>
            <a:pPr lvl="1"/>
            <a:r>
              <a:rPr lang="en-US" dirty="0" smtClean="0"/>
              <a:t>ASPI score</a:t>
            </a:r>
          </a:p>
          <a:p>
            <a:pPr lvl="1"/>
            <a:r>
              <a:rPr lang="en-US" dirty="0" smtClean="0"/>
              <a:t>Growth &amp; proficiency index for subgroups</a:t>
            </a:r>
          </a:p>
          <a:p>
            <a:pPr lvl="1"/>
            <a:r>
              <a:rPr lang="en-US" dirty="0" smtClean="0"/>
              <a:t>AMO targets</a:t>
            </a:r>
          </a:p>
          <a:p>
            <a:pPr lvl="1"/>
            <a:r>
              <a:rPr lang="en-US" dirty="0" smtClean="0"/>
              <a:t>Graduation rate</a:t>
            </a:r>
          </a:p>
          <a:p>
            <a:r>
              <a:rPr lang="en-US" dirty="0" smtClean="0"/>
              <a:t>State reviews performance of district through levels of schools in district</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29</a:t>
            </a:fld>
            <a:endParaRPr lang="en-US"/>
          </a:p>
        </p:txBody>
      </p:sp>
    </p:spTree>
    <p:extLst>
      <p:ext uri="{BB962C8B-B14F-4D97-AF65-F5344CB8AC3E}">
        <p14:creationId xmlns:p14="http://schemas.microsoft.com/office/powerpoint/2010/main" val="3055348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Alaska School Performance Index</a:t>
            </a:r>
            <a:endParaRPr lang="en-US" dirty="0"/>
          </a:p>
        </p:txBody>
      </p:sp>
      <p:sp>
        <p:nvSpPr>
          <p:cNvPr id="3" name="Content Placeholder 2"/>
          <p:cNvSpPr>
            <a:spLocks noGrp="1"/>
          </p:cNvSpPr>
          <p:nvPr>
            <p:ph idx="1"/>
          </p:nvPr>
        </p:nvSpPr>
        <p:spPr/>
        <p:txBody>
          <a:bodyPr>
            <a:normAutofit/>
          </a:bodyPr>
          <a:lstStyle/>
          <a:p>
            <a:r>
              <a:rPr lang="en-US" dirty="0" smtClean="0"/>
              <a:t>ASPI is rating system for overall performance for all schools</a:t>
            </a:r>
          </a:p>
          <a:p>
            <a:r>
              <a:rPr lang="en-US" dirty="0" smtClean="0"/>
              <a:t>Includes college and career ready indicators, with each indicator weighted in the </a:t>
            </a:r>
            <a:r>
              <a:rPr lang="en-US" dirty="0"/>
              <a:t>overall </a:t>
            </a:r>
            <a:r>
              <a:rPr lang="en-US" dirty="0" smtClean="0"/>
              <a:t>score</a:t>
            </a:r>
          </a:p>
          <a:p>
            <a:r>
              <a:rPr lang="en-US" dirty="0" smtClean="0"/>
              <a:t>Based </a:t>
            </a:r>
            <a:r>
              <a:rPr lang="en-US" dirty="0"/>
              <a:t>on 100 point scale</a:t>
            </a:r>
          </a:p>
          <a:p>
            <a:r>
              <a:rPr lang="en-US" dirty="0" smtClean="0"/>
              <a:t>Indicators for grades K-8 and grades 9-12</a:t>
            </a:r>
          </a:p>
          <a:p>
            <a:r>
              <a:rPr lang="en-US" dirty="0" smtClean="0"/>
              <a:t>Schools with students that cross both grade spans (including K-12) have indicators for each grade span, weighted by % of students in school in each grade span</a:t>
            </a:r>
          </a:p>
          <a:p>
            <a:r>
              <a:rPr lang="en-US" dirty="0" smtClean="0"/>
              <a:t>School receives rating from 1-star to 5-stars (highest)</a:t>
            </a:r>
          </a:p>
        </p:txBody>
      </p:sp>
      <p:sp>
        <p:nvSpPr>
          <p:cNvPr id="4" name="Slide Number Placeholder 3"/>
          <p:cNvSpPr>
            <a:spLocks noGrp="1"/>
          </p:cNvSpPr>
          <p:nvPr>
            <p:ph type="sldNum" sz="quarter" idx="12"/>
          </p:nvPr>
        </p:nvSpPr>
        <p:spPr/>
        <p:txBody>
          <a:bodyPr/>
          <a:lstStyle/>
          <a:p>
            <a:fld id="{08F394ED-C83B-48CE-BD27-1442A7AEAE53}" type="slidenum">
              <a:rPr lang="en-US" smtClean="0"/>
              <a:t>3</a:t>
            </a:fld>
            <a:endParaRPr lang="en-US"/>
          </a:p>
        </p:txBody>
      </p:sp>
    </p:spTree>
    <p:extLst>
      <p:ext uri="{BB962C8B-B14F-4D97-AF65-F5344CB8AC3E}">
        <p14:creationId xmlns:p14="http://schemas.microsoft.com/office/powerpoint/2010/main" val="113679021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Consult with districts</a:t>
            </a:r>
            <a:endParaRPr lang="en-US" dirty="0"/>
          </a:p>
        </p:txBody>
      </p:sp>
      <p:sp>
        <p:nvSpPr>
          <p:cNvPr id="3" name="Content Placeholder 2"/>
          <p:cNvSpPr>
            <a:spLocks noGrp="1"/>
          </p:cNvSpPr>
          <p:nvPr>
            <p:ph idx="1"/>
          </p:nvPr>
        </p:nvSpPr>
        <p:spPr/>
        <p:txBody>
          <a:bodyPr>
            <a:normAutofit/>
          </a:bodyPr>
          <a:lstStyle/>
          <a:p>
            <a:pPr lvl="0"/>
            <a:r>
              <a:rPr lang="en-US" dirty="0" smtClean="0"/>
              <a:t>EED SSOS team leadership consults with district superintendent and key staff</a:t>
            </a:r>
          </a:p>
          <a:p>
            <a:pPr lvl="0"/>
            <a:r>
              <a:rPr lang="en-US" dirty="0" smtClean="0"/>
              <a:t>Review levels of implementation of six domains of Alaska’s Effective Schools Framework</a:t>
            </a:r>
          </a:p>
          <a:p>
            <a:pPr lvl="0"/>
            <a:r>
              <a:rPr lang="en-US" dirty="0" smtClean="0"/>
              <a:t>Consideration of previous school progress, improvement initiatives, intervention, etc.</a:t>
            </a:r>
          </a:p>
          <a:p>
            <a:pPr lvl="0"/>
            <a:r>
              <a:rPr lang="en-US" dirty="0" smtClean="0"/>
              <a:t>Based on consultation, EED determines level of support &amp; interventions needed in 1- and 2-star schools and districts with 1- and 2-star schools</a:t>
            </a:r>
          </a:p>
          <a:p>
            <a:pPr lvl="0"/>
            <a:endParaRPr lang="en-US" dirty="0" smtClean="0"/>
          </a:p>
        </p:txBody>
      </p:sp>
      <p:sp>
        <p:nvSpPr>
          <p:cNvPr id="4" name="Slide Number Placeholder 3"/>
          <p:cNvSpPr>
            <a:spLocks noGrp="1"/>
          </p:cNvSpPr>
          <p:nvPr>
            <p:ph type="sldNum" sz="quarter" idx="12"/>
          </p:nvPr>
        </p:nvSpPr>
        <p:spPr/>
        <p:txBody>
          <a:bodyPr/>
          <a:lstStyle/>
          <a:p>
            <a:fld id="{08F394ED-C83B-48CE-BD27-1442A7AEAE53}" type="slidenum">
              <a:rPr lang="en-US" smtClean="0"/>
              <a:t>30</a:t>
            </a:fld>
            <a:endParaRPr lang="en-US"/>
          </a:p>
        </p:txBody>
      </p:sp>
    </p:spTree>
    <p:extLst>
      <p:ext uri="{BB962C8B-B14F-4D97-AF65-F5344CB8AC3E}">
        <p14:creationId xmlns:p14="http://schemas.microsoft.com/office/powerpoint/2010/main" val="13308070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 Priority Schools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Lowest performing 5% of Title I schools </a:t>
            </a:r>
          </a:p>
          <a:p>
            <a:r>
              <a:rPr lang="en-US" dirty="0"/>
              <a:t>1</a:t>
            </a:r>
            <a:r>
              <a:rPr lang="en-US" dirty="0" smtClean="0"/>
              <a:t>4 Title I schools selected </a:t>
            </a:r>
            <a:r>
              <a:rPr lang="en-US" dirty="0"/>
              <a:t>from 1-star schools – based on lowest ASPI scores &amp; factors including:</a:t>
            </a:r>
          </a:p>
          <a:p>
            <a:pPr lvl="1"/>
            <a:r>
              <a:rPr lang="en-US" dirty="0"/>
              <a:t>SBA proficiency rates in all-students group &amp; 4 primary subgroups over 3 years</a:t>
            </a:r>
          </a:p>
          <a:p>
            <a:pPr lvl="1"/>
            <a:r>
              <a:rPr lang="en-US" dirty="0"/>
              <a:t>Growth &amp; proficiency index scores averaged over 3 years</a:t>
            </a:r>
          </a:p>
          <a:p>
            <a:pPr lvl="1"/>
            <a:r>
              <a:rPr lang="en-US" dirty="0"/>
              <a:t>Graduation rates of 60% over three consecutive years</a:t>
            </a:r>
          </a:p>
          <a:p>
            <a:pPr lvl="1"/>
            <a:r>
              <a:rPr lang="en-US" dirty="0"/>
              <a:t>SIG status</a:t>
            </a:r>
          </a:p>
          <a:p>
            <a:pPr lvl="1"/>
            <a:r>
              <a:rPr lang="en-US" dirty="0"/>
              <a:t>Size &amp; characteristics</a:t>
            </a:r>
          </a:p>
          <a:p>
            <a:pPr lvl="1"/>
            <a:r>
              <a:rPr lang="en-US" dirty="0"/>
              <a:t>SSOS desk audit and conversations with district</a:t>
            </a:r>
          </a:p>
          <a:p>
            <a:pPr lvl="1"/>
            <a:r>
              <a:rPr lang="en-US" dirty="0"/>
              <a:t>Number of other 1- and 2-star schools in the same district</a:t>
            </a:r>
          </a:p>
          <a:p>
            <a:r>
              <a:rPr lang="en-US" dirty="0" smtClean="0"/>
              <a:t>Must implement, for at least 3 years, meaningful interventions aligned with turnaround principles</a:t>
            </a:r>
          </a:p>
          <a:p>
            <a:r>
              <a:rPr lang="en-US" dirty="0" smtClean="0"/>
              <a:t>Turnaround principles will be aligned with the 6 domains of Alaska’s Effective Schools Framework</a:t>
            </a:r>
            <a:r>
              <a:rPr lang="en-US" dirty="0"/>
              <a:t/>
            </a:r>
            <a:br>
              <a:rPr lang="en-US" dirty="0"/>
            </a:b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31</a:t>
            </a:fld>
            <a:endParaRPr lang="en-US"/>
          </a:p>
        </p:txBody>
      </p:sp>
    </p:spTree>
    <p:extLst>
      <p:ext uri="{BB962C8B-B14F-4D97-AF65-F5344CB8AC3E}">
        <p14:creationId xmlns:p14="http://schemas.microsoft.com/office/powerpoint/2010/main" val="267626201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Turnaround Principles</a:t>
            </a:r>
            <a:endParaRPr lang="en-US" dirty="0"/>
          </a:p>
        </p:txBody>
      </p:sp>
      <p:sp>
        <p:nvSpPr>
          <p:cNvPr id="3" name="Content Placeholder 2"/>
          <p:cNvSpPr>
            <a:spLocks noGrp="1"/>
          </p:cNvSpPr>
          <p:nvPr>
            <p:ph idx="1"/>
          </p:nvPr>
        </p:nvSpPr>
        <p:spPr/>
        <p:txBody>
          <a:bodyPr>
            <a:normAutofit lnSpcReduction="10000"/>
          </a:bodyPr>
          <a:lstStyle/>
          <a:p>
            <a:r>
              <a:rPr lang="en-US" dirty="0" smtClean="0"/>
              <a:t>Ensure </a:t>
            </a:r>
            <a:r>
              <a:rPr lang="en-US" b="1" dirty="0" smtClean="0"/>
              <a:t>strong leadership </a:t>
            </a:r>
            <a:r>
              <a:rPr lang="en-US" dirty="0" smtClean="0"/>
              <a:t>by replacing </a:t>
            </a:r>
            <a:r>
              <a:rPr lang="en-US" dirty="0"/>
              <a:t>the principal or demonstrate principal effectiveness; </a:t>
            </a:r>
          </a:p>
          <a:p>
            <a:r>
              <a:rPr lang="en-US" dirty="0" smtClean="0"/>
              <a:t>ensure </a:t>
            </a:r>
            <a:r>
              <a:rPr lang="en-US" b="1" dirty="0"/>
              <a:t>effective teachers </a:t>
            </a:r>
            <a:r>
              <a:rPr lang="en-US" dirty="0"/>
              <a:t>by reviewing quality of staff and retaining those determined to be effective and providing professional development; </a:t>
            </a:r>
          </a:p>
          <a:p>
            <a:r>
              <a:rPr lang="en-US" dirty="0" smtClean="0"/>
              <a:t>Redesign school day, week or year to provide </a:t>
            </a:r>
            <a:r>
              <a:rPr lang="en-US" b="1" dirty="0"/>
              <a:t>additional time </a:t>
            </a:r>
            <a:r>
              <a:rPr lang="en-US" b="1" dirty="0" smtClean="0"/>
              <a:t>for </a:t>
            </a:r>
            <a:r>
              <a:rPr lang="en-US" b="1" dirty="0"/>
              <a:t>student </a:t>
            </a:r>
            <a:r>
              <a:rPr lang="en-US" b="1" dirty="0" smtClean="0"/>
              <a:t>learning and </a:t>
            </a:r>
            <a:r>
              <a:rPr lang="en-US" b="1" dirty="0"/>
              <a:t>teacher </a:t>
            </a:r>
            <a:r>
              <a:rPr lang="en-US" b="1" dirty="0" smtClean="0"/>
              <a:t>collaboration</a:t>
            </a:r>
            <a:r>
              <a:rPr lang="en-US" dirty="0" smtClean="0"/>
              <a:t>; </a:t>
            </a:r>
            <a:endParaRPr lang="en-US" dirty="0"/>
          </a:p>
          <a:p>
            <a:r>
              <a:rPr lang="en-US" dirty="0" smtClean="0"/>
              <a:t>ensure </a:t>
            </a:r>
            <a:r>
              <a:rPr lang="en-US" dirty="0"/>
              <a:t>research-based and aligned </a:t>
            </a:r>
            <a:r>
              <a:rPr lang="en-US" b="1" dirty="0"/>
              <a:t>instructional programs</a:t>
            </a:r>
            <a:r>
              <a:rPr lang="en-US" dirty="0"/>
              <a:t>; </a:t>
            </a:r>
          </a:p>
          <a:p>
            <a:r>
              <a:rPr lang="en-US" dirty="0" smtClean="0"/>
              <a:t>use </a:t>
            </a:r>
            <a:r>
              <a:rPr lang="en-US" dirty="0"/>
              <a:t>student </a:t>
            </a:r>
            <a:r>
              <a:rPr lang="en-US" b="1" dirty="0"/>
              <a:t>data to inform instruction</a:t>
            </a:r>
            <a:r>
              <a:rPr lang="en-US" dirty="0"/>
              <a:t>; </a:t>
            </a:r>
          </a:p>
          <a:p>
            <a:r>
              <a:rPr lang="en-US" dirty="0" smtClean="0"/>
              <a:t>establish </a:t>
            </a:r>
            <a:r>
              <a:rPr lang="en-US" b="1" dirty="0"/>
              <a:t>positive school environment</a:t>
            </a:r>
            <a:r>
              <a:rPr lang="en-US" dirty="0"/>
              <a:t>; and </a:t>
            </a:r>
          </a:p>
          <a:p>
            <a:r>
              <a:rPr lang="en-US" dirty="0" smtClean="0"/>
              <a:t>provide </a:t>
            </a:r>
            <a:r>
              <a:rPr lang="en-US" dirty="0"/>
              <a:t>mechanisms for </a:t>
            </a:r>
            <a:r>
              <a:rPr lang="en-US" b="1" dirty="0"/>
              <a:t>family and community engagement</a:t>
            </a:r>
            <a:r>
              <a:rPr lang="en-US" dirty="0"/>
              <a:t> </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32</a:t>
            </a:fld>
            <a:endParaRPr lang="en-US"/>
          </a:p>
        </p:txBody>
      </p:sp>
    </p:spTree>
    <p:extLst>
      <p:ext uri="{BB962C8B-B14F-4D97-AF65-F5344CB8AC3E}">
        <p14:creationId xmlns:p14="http://schemas.microsoft.com/office/powerpoint/2010/main" val="59236841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Consequences &amp; Supports for</a:t>
            </a:r>
            <a:br>
              <a:rPr lang="en-US" dirty="0" smtClean="0"/>
            </a:br>
            <a:r>
              <a:rPr lang="en-US" dirty="0" smtClean="0"/>
              <a:t>Priority Schools</a:t>
            </a:r>
            <a:endParaRPr lang="en-US" dirty="0"/>
          </a:p>
        </p:txBody>
      </p:sp>
      <p:sp>
        <p:nvSpPr>
          <p:cNvPr id="3" name="Content Placeholder 2"/>
          <p:cNvSpPr>
            <a:spLocks noGrp="1"/>
          </p:cNvSpPr>
          <p:nvPr>
            <p:ph idx="1"/>
          </p:nvPr>
        </p:nvSpPr>
        <p:spPr/>
        <p:txBody>
          <a:bodyPr>
            <a:normAutofit/>
          </a:bodyPr>
          <a:lstStyle/>
          <a:p>
            <a:r>
              <a:rPr lang="en-US" dirty="0" smtClean="0"/>
              <a:t>Use AK STEPP for comprehensive turnaround plan aligned with 6 domains of AK Effective Schools Framework</a:t>
            </a:r>
          </a:p>
          <a:p>
            <a:r>
              <a:rPr lang="en-US" dirty="0" smtClean="0"/>
              <a:t>Intensive level of support/intervention from SSOS</a:t>
            </a:r>
          </a:p>
          <a:p>
            <a:r>
              <a:rPr lang="en-US" dirty="0" smtClean="0"/>
              <a:t>On-site coach (1 week per month)</a:t>
            </a:r>
          </a:p>
          <a:p>
            <a:r>
              <a:rPr lang="en-US" dirty="0" smtClean="0"/>
              <a:t>Participation in initiatives such as Leadership Academy, Curriculum Alignment Institutes, Principal and Teacher Mentoring</a:t>
            </a:r>
          </a:p>
          <a:p>
            <a:r>
              <a:rPr lang="en-US" dirty="0" smtClean="0"/>
              <a:t>Funding through SIG 1003g funds, School Improvement 1003a, and 20% Title I allocation in lieu of SES/Choice</a:t>
            </a:r>
          </a:p>
          <a:p>
            <a:pPr lvl="1"/>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33</a:t>
            </a:fld>
            <a:endParaRPr lang="en-US"/>
          </a:p>
        </p:txBody>
      </p:sp>
    </p:spTree>
    <p:extLst>
      <p:ext uri="{BB962C8B-B14F-4D97-AF65-F5344CB8AC3E}">
        <p14:creationId xmlns:p14="http://schemas.microsoft.com/office/powerpoint/2010/main" val="254160768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Exiting Priority Status</a:t>
            </a:r>
            <a:endParaRPr lang="en-US" dirty="0"/>
          </a:p>
        </p:txBody>
      </p:sp>
      <p:sp>
        <p:nvSpPr>
          <p:cNvPr id="3" name="Content Placeholder 2"/>
          <p:cNvSpPr>
            <a:spLocks noGrp="1"/>
          </p:cNvSpPr>
          <p:nvPr>
            <p:ph idx="1"/>
          </p:nvPr>
        </p:nvSpPr>
        <p:spPr/>
        <p:txBody>
          <a:bodyPr/>
          <a:lstStyle/>
          <a:p>
            <a:r>
              <a:rPr lang="en-US" dirty="0" smtClean="0"/>
              <a:t>Requirements to exit: </a:t>
            </a:r>
          </a:p>
          <a:p>
            <a:pPr lvl="1"/>
            <a:r>
              <a:rPr lang="en-US" dirty="0" smtClean="0"/>
              <a:t>Improve at least 6 points on ASPI index at the end of 3 years</a:t>
            </a:r>
          </a:p>
          <a:p>
            <a:pPr lvl="1"/>
            <a:r>
              <a:rPr lang="en-US" dirty="0" smtClean="0"/>
              <a:t>Have G&amp;P index of at least 90 for all students and each primary subgroup</a:t>
            </a:r>
          </a:p>
          <a:p>
            <a:r>
              <a:rPr lang="en-US" dirty="0" smtClean="0"/>
              <a:t>If not meet exit criteria after 3 years:</a:t>
            </a:r>
          </a:p>
          <a:p>
            <a:pPr lvl="1"/>
            <a:r>
              <a:rPr lang="en-US" dirty="0" smtClean="0"/>
              <a:t>Continue in priority status</a:t>
            </a:r>
          </a:p>
          <a:p>
            <a:pPr lvl="1"/>
            <a:r>
              <a:rPr lang="en-US" dirty="0" smtClean="0"/>
              <a:t>Increased oversight &amp; intervention by EED</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34</a:t>
            </a:fld>
            <a:endParaRPr lang="en-US"/>
          </a:p>
        </p:txBody>
      </p:sp>
    </p:spTree>
    <p:extLst>
      <p:ext uri="{BB962C8B-B14F-4D97-AF65-F5344CB8AC3E}">
        <p14:creationId xmlns:p14="http://schemas.microsoft.com/office/powerpoint/2010/main" val="38780160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Title I Focus Schools</a:t>
            </a:r>
            <a:endParaRPr lang="en-US" dirty="0"/>
          </a:p>
        </p:txBody>
      </p:sp>
      <p:sp>
        <p:nvSpPr>
          <p:cNvPr id="3" name="Content Placeholder 2"/>
          <p:cNvSpPr>
            <a:spLocks noGrp="1"/>
          </p:cNvSpPr>
          <p:nvPr>
            <p:ph idx="1"/>
          </p:nvPr>
        </p:nvSpPr>
        <p:spPr/>
        <p:txBody>
          <a:bodyPr>
            <a:normAutofit/>
          </a:bodyPr>
          <a:lstStyle/>
          <a:p>
            <a:r>
              <a:rPr lang="en-US" dirty="0" smtClean="0"/>
              <a:t>10% of Title I schools with low performance or achievement gaps within the school or between the school and the state 28 schools</a:t>
            </a:r>
          </a:p>
          <a:p>
            <a:r>
              <a:rPr lang="en-US" dirty="0"/>
              <a:t>After the identification of the Title I priority schools, from the remaining list of Title I schools with a 1-star or 2-star </a:t>
            </a:r>
            <a:r>
              <a:rPr lang="en-US" dirty="0" smtClean="0"/>
              <a:t>rating, </a:t>
            </a:r>
            <a:r>
              <a:rPr lang="en-US" dirty="0"/>
              <a:t>sort all schools from least to greatest ASPI score. </a:t>
            </a:r>
            <a:endParaRPr lang="en-US" dirty="0" smtClean="0"/>
          </a:p>
          <a:p>
            <a:r>
              <a:rPr lang="en-US" dirty="0" smtClean="0"/>
              <a:t>Include </a:t>
            </a:r>
            <a:r>
              <a:rPr lang="en-US" dirty="0"/>
              <a:t>the remaining 1-star schools not selected as priority schools, and include as many 2-star schools in rank order from least to greatest ASPI score to determine remaining focus schools</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35</a:t>
            </a:fld>
            <a:endParaRPr lang="en-US"/>
          </a:p>
        </p:txBody>
      </p:sp>
    </p:spTree>
    <p:extLst>
      <p:ext uri="{BB962C8B-B14F-4D97-AF65-F5344CB8AC3E}">
        <p14:creationId xmlns:p14="http://schemas.microsoft.com/office/powerpoint/2010/main" val="91898242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Consequences &amp; Supports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Focus Schools have targeted level of support from SSOS</a:t>
            </a:r>
          </a:p>
          <a:p>
            <a:r>
              <a:rPr lang="en-US" dirty="0" smtClean="0"/>
              <a:t>Use </a:t>
            </a:r>
            <a:r>
              <a:rPr lang="en-US" dirty="0"/>
              <a:t>of AK STEPP for plan of improvement for focusing on specific subgroups of concern and for specific indicators including curriculum, instruction, assessment, and professional development.</a:t>
            </a:r>
          </a:p>
          <a:p>
            <a:r>
              <a:rPr lang="en-US" dirty="0"/>
              <a:t>Make school improvement funds available from Title IA, 1003(a).</a:t>
            </a:r>
          </a:p>
          <a:p>
            <a:r>
              <a:rPr lang="en-US" dirty="0"/>
              <a:t>Require district to use up to 20% as a district set-aside from its Title I allocation to serve focus schools (in lieu of the set-aside required for SES and school choice).</a:t>
            </a:r>
          </a:p>
          <a:p>
            <a:r>
              <a:rPr lang="en-US" dirty="0"/>
              <a:t>Make content support available from SSOS content program managers.</a:t>
            </a:r>
          </a:p>
          <a:p>
            <a:r>
              <a:rPr lang="en-US" dirty="0"/>
              <a:t>Provide support for ELL or SWD student subgroups through additional resources and professional development through contracts with external partners for specific areas of need.</a:t>
            </a:r>
          </a:p>
        </p:txBody>
      </p:sp>
      <p:sp>
        <p:nvSpPr>
          <p:cNvPr id="4" name="Slide Number Placeholder 3"/>
          <p:cNvSpPr>
            <a:spLocks noGrp="1"/>
          </p:cNvSpPr>
          <p:nvPr>
            <p:ph type="sldNum" sz="quarter" idx="12"/>
          </p:nvPr>
        </p:nvSpPr>
        <p:spPr/>
        <p:txBody>
          <a:bodyPr/>
          <a:lstStyle/>
          <a:p>
            <a:fld id="{08F394ED-C83B-48CE-BD27-1442A7AEAE53}" type="slidenum">
              <a:rPr lang="en-US" smtClean="0"/>
              <a:t>36</a:t>
            </a:fld>
            <a:endParaRPr lang="en-US"/>
          </a:p>
        </p:txBody>
      </p:sp>
    </p:spTree>
    <p:extLst>
      <p:ext uri="{BB962C8B-B14F-4D97-AF65-F5344CB8AC3E}">
        <p14:creationId xmlns:p14="http://schemas.microsoft.com/office/powerpoint/2010/main" val="113992348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Exiting Focus Status</a:t>
            </a:r>
            <a:endParaRPr lang="en-US" dirty="0"/>
          </a:p>
        </p:txBody>
      </p:sp>
      <p:sp>
        <p:nvSpPr>
          <p:cNvPr id="3" name="Content Placeholder 2"/>
          <p:cNvSpPr>
            <a:spLocks noGrp="1"/>
          </p:cNvSpPr>
          <p:nvPr>
            <p:ph idx="1"/>
          </p:nvPr>
        </p:nvSpPr>
        <p:spPr/>
        <p:txBody>
          <a:bodyPr>
            <a:normAutofit/>
          </a:bodyPr>
          <a:lstStyle/>
          <a:p>
            <a:pPr marL="342900" lvl="1" indent="-342900">
              <a:buFont typeface="Arial" pitchFamily="34" charset="0"/>
              <a:buChar char="•"/>
            </a:pPr>
            <a:r>
              <a:rPr lang="en-US" sz="2400" dirty="0"/>
              <a:t>A focus school must implement interventions </a:t>
            </a:r>
            <a:r>
              <a:rPr lang="en-US" sz="2400" dirty="0" smtClean="0"/>
              <a:t>for a minimum of 2 years and until </a:t>
            </a:r>
            <a:r>
              <a:rPr lang="en-US" sz="2400" dirty="0"/>
              <a:t>the school has met the exit criteria. </a:t>
            </a:r>
          </a:p>
          <a:p>
            <a:r>
              <a:rPr lang="en-US" dirty="0"/>
              <a:t>Requirements to exit: </a:t>
            </a:r>
          </a:p>
          <a:p>
            <a:pPr lvl="1"/>
            <a:r>
              <a:rPr lang="en-US" dirty="0"/>
              <a:t>Improve at least </a:t>
            </a:r>
            <a:r>
              <a:rPr lang="en-US" dirty="0" smtClean="0"/>
              <a:t>5 </a:t>
            </a:r>
            <a:r>
              <a:rPr lang="en-US" dirty="0"/>
              <a:t>points </a:t>
            </a:r>
            <a:r>
              <a:rPr lang="en-US" dirty="0" smtClean="0"/>
              <a:t>on the growth and proficiency index (based on the average of three consecutive years) in the all students group and in any specific subgroups in which the school was identified as a focus school. </a:t>
            </a:r>
          </a:p>
          <a:p>
            <a:pPr lvl="1"/>
            <a:r>
              <a:rPr lang="en-US" dirty="0" smtClean="0"/>
              <a:t>Graduation rate must improve to greater than 60% (average of three consecutive most recent school years)</a:t>
            </a:r>
            <a:endParaRPr lang="en-US" dirty="0"/>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37</a:t>
            </a:fld>
            <a:endParaRPr lang="en-US"/>
          </a:p>
        </p:txBody>
      </p:sp>
    </p:spTree>
    <p:extLst>
      <p:ext uri="{BB962C8B-B14F-4D97-AF65-F5344CB8AC3E}">
        <p14:creationId xmlns:p14="http://schemas.microsoft.com/office/powerpoint/2010/main" val="17256210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NCLB Provisions Waived</a:t>
            </a:r>
            <a:endParaRPr lang="en-US" dirty="0"/>
          </a:p>
        </p:txBody>
      </p:sp>
      <p:sp>
        <p:nvSpPr>
          <p:cNvPr id="3" name="Content Placeholder 2"/>
          <p:cNvSpPr>
            <a:spLocks noGrp="1"/>
          </p:cNvSpPr>
          <p:nvPr>
            <p:ph idx="1"/>
          </p:nvPr>
        </p:nvSpPr>
        <p:spPr/>
        <p:txBody>
          <a:bodyPr>
            <a:normAutofit/>
          </a:bodyPr>
          <a:lstStyle/>
          <a:p>
            <a:pPr lvl="0"/>
            <a:r>
              <a:rPr lang="en-US" dirty="0" smtClean="0"/>
              <a:t>If Alaska’s proposal is approved, the following provisions of the current law will be waived:</a:t>
            </a:r>
          </a:p>
          <a:p>
            <a:pPr lvl="1"/>
            <a:r>
              <a:rPr lang="en-US" dirty="0" smtClean="0"/>
              <a:t>Alaska </a:t>
            </a:r>
            <a:r>
              <a:rPr lang="en-US" dirty="0"/>
              <a:t>will not report whether schools have made adequate yearly progress (AYP). </a:t>
            </a:r>
          </a:p>
          <a:p>
            <a:pPr lvl="1"/>
            <a:r>
              <a:rPr lang="en-US" dirty="0"/>
              <a:t>Alaska will not identify schools </a:t>
            </a:r>
            <a:r>
              <a:rPr lang="en-US" dirty="0" smtClean="0"/>
              <a:t>under </a:t>
            </a:r>
            <a:r>
              <a:rPr lang="en-US" dirty="0"/>
              <a:t>the current labels of improvement, corrective action, or restructuring</a:t>
            </a:r>
            <a:r>
              <a:rPr lang="en-US" dirty="0" smtClean="0"/>
              <a:t>. </a:t>
            </a:r>
          </a:p>
          <a:p>
            <a:pPr lvl="1"/>
            <a:r>
              <a:rPr lang="en-US" dirty="0" smtClean="0"/>
              <a:t>Alaska will not identify districts for improvement or corrective action.</a:t>
            </a:r>
            <a:endParaRPr lang="en-US" dirty="0"/>
          </a:p>
          <a:p>
            <a:pPr lvl="1"/>
            <a:r>
              <a:rPr lang="en-US" dirty="0"/>
              <a:t>Alaska will no longer require the consequences in the current law for schools in improvement, corrective action or restructuring.</a:t>
            </a:r>
          </a:p>
          <a:p>
            <a:pPr lvl="1"/>
            <a:r>
              <a:rPr lang="en-US" dirty="0"/>
              <a:t>Alaska will no longer require schools to offer public school choice or supplemental educational services (SES) in schools identified for improvement. Districts may offer these options to parents if desired. </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38</a:t>
            </a:fld>
            <a:endParaRPr lang="en-US"/>
          </a:p>
        </p:txBody>
      </p:sp>
    </p:spTree>
    <p:extLst>
      <p:ext uri="{BB962C8B-B14F-4D97-AF65-F5344CB8AC3E}">
        <p14:creationId xmlns:p14="http://schemas.microsoft.com/office/powerpoint/2010/main" val="41122121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NCLB Provisions Waived</a:t>
            </a:r>
            <a:endParaRPr lang="en-US" dirty="0"/>
          </a:p>
        </p:txBody>
      </p:sp>
      <p:sp>
        <p:nvSpPr>
          <p:cNvPr id="3" name="Content Placeholder 2"/>
          <p:cNvSpPr>
            <a:spLocks noGrp="1"/>
          </p:cNvSpPr>
          <p:nvPr>
            <p:ph idx="1"/>
          </p:nvPr>
        </p:nvSpPr>
        <p:spPr/>
        <p:txBody>
          <a:bodyPr/>
          <a:lstStyle/>
          <a:p>
            <a:pPr lvl="0"/>
            <a:r>
              <a:rPr lang="en-US" dirty="0"/>
              <a:t>Alaska will no longer require districts to set-aside 20% of their Title I allocation to provide SES or transportation to schools of choice. These funds may instead be used, as needed, to provide support to schools identified as Title I priority or focus schools.</a:t>
            </a:r>
          </a:p>
          <a:p>
            <a:pPr lvl="0"/>
            <a:r>
              <a:rPr lang="en-US" dirty="0"/>
              <a:t>Alaska will no longer require the district to use 10% of its Title I allocation for professional development for a district in corrective action.</a:t>
            </a:r>
          </a:p>
          <a:p>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39</a:t>
            </a:fld>
            <a:endParaRPr lang="en-US"/>
          </a:p>
        </p:txBody>
      </p:sp>
    </p:spTree>
    <p:extLst>
      <p:ext uri="{BB962C8B-B14F-4D97-AF65-F5344CB8AC3E}">
        <p14:creationId xmlns:p14="http://schemas.microsoft.com/office/powerpoint/2010/main" val="3521622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Academic Achievement Indicator</a:t>
            </a:r>
            <a:endParaRPr lang="en-US" dirty="0"/>
          </a:p>
        </p:txBody>
      </p:sp>
      <p:sp>
        <p:nvSpPr>
          <p:cNvPr id="3" name="Content Placeholder 2"/>
          <p:cNvSpPr>
            <a:spLocks noGrp="1"/>
          </p:cNvSpPr>
          <p:nvPr>
            <p:ph idx="1"/>
          </p:nvPr>
        </p:nvSpPr>
        <p:spPr/>
        <p:txBody>
          <a:bodyPr/>
          <a:lstStyle/>
          <a:p>
            <a:r>
              <a:rPr lang="en-US" dirty="0" smtClean="0"/>
              <a:t>Based on all students group</a:t>
            </a:r>
          </a:p>
          <a:p>
            <a:r>
              <a:rPr lang="en-US" dirty="0" smtClean="0"/>
              <a:t>Average of % proficient on three tests</a:t>
            </a:r>
          </a:p>
          <a:p>
            <a:pPr lvl="1"/>
            <a:r>
              <a:rPr lang="en-US" dirty="0" smtClean="0"/>
              <a:t>Reading</a:t>
            </a:r>
          </a:p>
          <a:p>
            <a:pPr lvl="1"/>
            <a:r>
              <a:rPr lang="en-US" dirty="0" smtClean="0"/>
              <a:t>Writing</a:t>
            </a:r>
          </a:p>
          <a:p>
            <a:pPr lvl="1"/>
            <a:r>
              <a:rPr lang="en-US" dirty="0" smtClean="0"/>
              <a:t>Math</a:t>
            </a:r>
          </a:p>
          <a:p>
            <a:r>
              <a:rPr lang="en-US" dirty="0" smtClean="0"/>
              <a:t>Weighted 35% for grades K-8, 20% for grades 9-12</a:t>
            </a:r>
          </a:p>
          <a:p>
            <a:r>
              <a:rPr lang="en-US" dirty="0" smtClean="0"/>
              <a:t>All </a:t>
            </a:r>
            <a:r>
              <a:rPr lang="en-US" dirty="0"/>
              <a:t>students tested are included, not just “full academic year” students</a:t>
            </a:r>
          </a:p>
          <a:p>
            <a:endParaRPr lang="en-US" dirty="0" smtClean="0"/>
          </a:p>
          <a:p>
            <a:endParaRPr lang="en-US" dirty="0" smtClean="0"/>
          </a:p>
          <a:p>
            <a:pPr lvl="1"/>
            <a:endParaRPr lang="en-US" dirty="0" smtClean="0"/>
          </a:p>
        </p:txBody>
      </p:sp>
      <p:sp>
        <p:nvSpPr>
          <p:cNvPr id="4" name="Slide Number Placeholder 3"/>
          <p:cNvSpPr>
            <a:spLocks noGrp="1"/>
          </p:cNvSpPr>
          <p:nvPr>
            <p:ph type="sldNum" sz="quarter" idx="12"/>
          </p:nvPr>
        </p:nvSpPr>
        <p:spPr/>
        <p:txBody>
          <a:bodyPr/>
          <a:lstStyle/>
          <a:p>
            <a:fld id="{08F394ED-C83B-48CE-BD27-1442A7AEAE53}" type="slidenum">
              <a:rPr lang="en-US" smtClean="0"/>
              <a:t>4</a:t>
            </a:fld>
            <a:endParaRPr lang="en-US"/>
          </a:p>
        </p:txBody>
      </p:sp>
    </p:spTree>
    <p:extLst>
      <p:ext uri="{BB962C8B-B14F-4D97-AF65-F5344CB8AC3E}">
        <p14:creationId xmlns:p14="http://schemas.microsoft.com/office/powerpoint/2010/main" val="161270792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Information</a:t>
            </a:r>
            <a:endParaRPr lang="en-US" dirty="0"/>
          </a:p>
        </p:txBody>
      </p:sp>
      <p:sp>
        <p:nvSpPr>
          <p:cNvPr id="3" name="Content Placeholder 2"/>
          <p:cNvSpPr>
            <a:spLocks noGrp="1"/>
          </p:cNvSpPr>
          <p:nvPr>
            <p:ph idx="1"/>
          </p:nvPr>
        </p:nvSpPr>
        <p:spPr/>
        <p:txBody>
          <a:bodyPr>
            <a:normAutofit/>
          </a:bodyPr>
          <a:lstStyle/>
          <a:p>
            <a:r>
              <a:rPr lang="en-US" dirty="0" smtClean="0"/>
              <a:t>The complete ESEA Flexibility Waiver Proposal is posted on the Alaska Department of Education &amp; Early </a:t>
            </a:r>
            <a:r>
              <a:rPr lang="en-US" dirty="0"/>
              <a:t>Development website at: </a:t>
            </a:r>
            <a:r>
              <a:rPr lang="en-US" dirty="0">
                <a:hlinkClick r:id="rId2"/>
              </a:rPr>
              <a:t>http://</a:t>
            </a:r>
            <a:r>
              <a:rPr lang="en-US" dirty="0" smtClean="0">
                <a:hlinkClick r:id="rId2"/>
              </a:rPr>
              <a:t>education.alaska.gov/nclb/esea.html</a:t>
            </a:r>
            <a:r>
              <a:rPr lang="en-US" dirty="0" smtClean="0"/>
              <a:t> </a:t>
            </a:r>
          </a:p>
          <a:p>
            <a:r>
              <a:rPr lang="en-US" dirty="0" smtClean="0"/>
              <a:t>Questions on Principle 2 may be addressed to:</a:t>
            </a:r>
          </a:p>
          <a:p>
            <a:pPr lvl="1"/>
            <a:r>
              <a:rPr lang="en-US" dirty="0" smtClean="0"/>
              <a:t>Margaret MacKinnon, </a:t>
            </a:r>
            <a:r>
              <a:rPr lang="en-US" dirty="0" smtClean="0">
                <a:hlinkClick r:id="rId3"/>
              </a:rPr>
              <a:t>margaret.mackinnon@alaska.gov</a:t>
            </a:r>
            <a:endParaRPr lang="en-US" dirty="0" smtClean="0"/>
          </a:p>
          <a:p>
            <a:pPr lvl="1"/>
            <a:r>
              <a:rPr lang="en-US" dirty="0" smtClean="0"/>
              <a:t>Erik McCormick, </a:t>
            </a:r>
            <a:r>
              <a:rPr lang="en-US" dirty="0" smtClean="0">
                <a:hlinkClick r:id="rId4"/>
              </a:rPr>
              <a:t>erik.mccormick@alaska.gov</a:t>
            </a:r>
            <a:r>
              <a:rPr lang="en-US" dirty="0" smtClean="0"/>
              <a:t> </a:t>
            </a:r>
          </a:p>
          <a:p>
            <a:pPr lvl="1"/>
            <a:r>
              <a:rPr lang="en-US" dirty="0" smtClean="0"/>
              <a:t>Paul Prussing, </a:t>
            </a:r>
            <a:r>
              <a:rPr lang="en-US" dirty="0" smtClean="0">
                <a:hlinkClick r:id="rId5"/>
              </a:rPr>
              <a:t>paul.prussing@alaska.gov</a:t>
            </a:r>
            <a:r>
              <a:rPr lang="en-US" dirty="0" smtClean="0"/>
              <a:t> </a:t>
            </a:r>
            <a:endParaRPr lang="en-US" dirty="0"/>
          </a:p>
        </p:txBody>
      </p:sp>
      <p:sp>
        <p:nvSpPr>
          <p:cNvPr id="4" name="Slide Number Placeholder 3"/>
          <p:cNvSpPr>
            <a:spLocks noGrp="1"/>
          </p:cNvSpPr>
          <p:nvPr>
            <p:ph type="sldNum" sz="quarter" idx="12"/>
          </p:nvPr>
        </p:nvSpPr>
        <p:spPr/>
        <p:txBody>
          <a:bodyPr/>
          <a:lstStyle/>
          <a:p>
            <a:fld id="{08F394ED-C83B-48CE-BD27-1442A7AEAE53}" type="slidenum">
              <a:rPr lang="en-US" smtClean="0"/>
              <a:t>40</a:t>
            </a:fld>
            <a:endParaRPr lang="en-US" dirty="0"/>
          </a:p>
        </p:txBody>
      </p:sp>
    </p:spTree>
    <p:extLst>
      <p:ext uri="{BB962C8B-B14F-4D97-AF65-F5344CB8AC3E}">
        <p14:creationId xmlns:p14="http://schemas.microsoft.com/office/powerpoint/2010/main" val="22497591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Progress Indicator</a:t>
            </a:r>
            <a:endParaRPr lang="en-US" dirty="0"/>
          </a:p>
        </p:txBody>
      </p:sp>
      <p:sp>
        <p:nvSpPr>
          <p:cNvPr id="3" name="Content Placeholder 2"/>
          <p:cNvSpPr>
            <a:spLocks noGrp="1"/>
          </p:cNvSpPr>
          <p:nvPr>
            <p:ph idx="1"/>
          </p:nvPr>
        </p:nvSpPr>
        <p:spPr/>
        <p:txBody>
          <a:bodyPr>
            <a:normAutofit/>
          </a:bodyPr>
          <a:lstStyle/>
          <a:p>
            <a:r>
              <a:rPr lang="en-US" dirty="0" smtClean="0"/>
              <a:t>Growth and proficiency index (capped at 100 points earned)</a:t>
            </a:r>
          </a:p>
          <a:p>
            <a:r>
              <a:rPr lang="en-US" dirty="0" smtClean="0"/>
              <a:t>All students group and 4 primary subgroups:</a:t>
            </a:r>
          </a:p>
          <a:p>
            <a:pPr lvl="1"/>
            <a:r>
              <a:rPr lang="en-US" dirty="0" smtClean="0"/>
              <a:t>AK Native/Am Indian</a:t>
            </a:r>
          </a:p>
          <a:p>
            <a:pPr lvl="1"/>
            <a:r>
              <a:rPr lang="en-US" dirty="0" smtClean="0"/>
              <a:t>Economically disadvantaged</a:t>
            </a:r>
          </a:p>
          <a:p>
            <a:pPr lvl="1"/>
            <a:r>
              <a:rPr lang="en-US" dirty="0" smtClean="0"/>
              <a:t>Students with disabilities</a:t>
            </a:r>
          </a:p>
          <a:p>
            <a:pPr lvl="1"/>
            <a:r>
              <a:rPr lang="en-US" dirty="0" smtClean="0"/>
              <a:t>English learners (LEP students)</a:t>
            </a:r>
          </a:p>
          <a:p>
            <a:r>
              <a:rPr lang="en-US" dirty="0" smtClean="0"/>
              <a:t>Subgroups included if 5 or more students test in that subgroup</a:t>
            </a:r>
          </a:p>
          <a:p>
            <a:r>
              <a:rPr lang="en-US" dirty="0" smtClean="0"/>
              <a:t>Each subgroup included weighted 10% of progress score; all students group receiving remaining % of weighting</a:t>
            </a:r>
          </a:p>
          <a:p>
            <a:r>
              <a:rPr lang="en-US" dirty="0" smtClean="0"/>
              <a:t>Progress indicator weighted at 35% for all grades</a:t>
            </a:r>
          </a:p>
        </p:txBody>
      </p:sp>
      <p:sp>
        <p:nvSpPr>
          <p:cNvPr id="4" name="Slide Number Placeholder 3"/>
          <p:cNvSpPr>
            <a:spLocks noGrp="1"/>
          </p:cNvSpPr>
          <p:nvPr>
            <p:ph type="sldNum" sz="quarter" idx="12"/>
          </p:nvPr>
        </p:nvSpPr>
        <p:spPr/>
        <p:txBody>
          <a:bodyPr/>
          <a:lstStyle/>
          <a:p>
            <a:fld id="{08F394ED-C83B-48CE-BD27-1442A7AEAE53}" type="slidenum">
              <a:rPr lang="en-US" smtClean="0"/>
              <a:t>5</a:t>
            </a:fld>
            <a:endParaRPr lang="en-US"/>
          </a:p>
        </p:txBody>
      </p:sp>
    </p:spTree>
    <p:extLst>
      <p:ext uri="{BB962C8B-B14F-4D97-AF65-F5344CB8AC3E}">
        <p14:creationId xmlns:p14="http://schemas.microsoft.com/office/powerpoint/2010/main" val="2475348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Primary Subgroups</a:t>
            </a:r>
            <a:endParaRPr lang="en-US" dirty="0"/>
          </a:p>
        </p:txBody>
      </p:sp>
      <p:sp>
        <p:nvSpPr>
          <p:cNvPr id="3" name="Content Placeholder 2"/>
          <p:cNvSpPr>
            <a:spLocks noGrp="1"/>
          </p:cNvSpPr>
          <p:nvPr>
            <p:ph idx="1"/>
          </p:nvPr>
        </p:nvSpPr>
        <p:spPr/>
        <p:txBody>
          <a:bodyPr>
            <a:normAutofit/>
          </a:bodyPr>
          <a:lstStyle/>
          <a:p>
            <a:r>
              <a:rPr lang="en-US" dirty="0" smtClean="0"/>
              <a:t>Subgroups included based on lowest performing statewide and greatest percent of students included</a:t>
            </a:r>
          </a:p>
          <a:p>
            <a:pPr marL="0" indent="0">
              <a:buNone/>
            </a:pPr>
            <a:endParaRPr lang="en-US" dirty="0" smtClean="0"/>
          </a:p>
        </p:txBody>
      </p:sp>
      <p:sp>
        <p:nvSpPr>
          <p:cNvPr id="4" name="Slide Number Placeholder 3"/>
          <p:cNvSpPr>
            <a:spLocks noGrp="1"/>
          </p:cNvSpPr>
          <p:nvPr>
            <p:ph type="sldNum" sz="quarter" idx="12"/>
          </p:nvPr>
        </p:nvSpPr>
        <p:spPr/>
        <p:txBody>
          <a:bodyPr/>
          <a:lstStyle/>
          <a:p>
            <a:fld id="{08F394ED-C83B-48CE-BD27-1442A7AEAE53}" type="slidenum">
              <a:rPr lang="en-US" smtClean="0"/>
              <a:t>6</a:t>
            </a:fld>
            <a:endParaRPr lang="en-US"/>
          </a:p>
        </p:txBody>
      </p:sp>
      <p:graphicFrame>
        <p:nvGraphicFramePr>
          <p:cNvPr id="5" name="Content Placeholder 4"/>
          <p:cNvGraphicFramePr>
            <a:graphicFrameLocks/>
          </p:cNvGraphicFramePr>
          <p:nvPr>
            <p:extLst>
              <p:ext uri="{D42A27DB-BD31-4B8C-83A1-F6EECF244321}">
                <p14:modId xmlns:p14="http://schemas.microsoft.com/office/powerpoint/2010/main" val="4070678305"/>
              </p:ext>
            </p:extLst>
          </p:nvPr>
        </p:nvGraphicFramePr>
        <p:xfrm>
          <a:off x="1447800" y="2438400"/>
          <a:ext cx="5486400" cy="3570504"/>
        </p:xfrm>
        <a:graphic>
          <a:graphicData uri="http://schemas.openxmlformats.org/drawingml/2006/table">
            <a:tbl>
              <a:tblPr/>
              <a:tblGrid>
                <a:gridCol w="2364495"/>
                <a:gridCol w="1011750"/>
                <a:gridCol w="633785"/>
                <a:gridCol w="738185"/>
                <a:gridCol w="738185"/>
              </a:tblGrid>
              <a:tr h="237929">
                <a:tc gridSpan="2">
                  <a:txBody>
                    <a:bodyPr/>
                    <a:lstStyle/>
                    <a:p>
                      <a:pPr algn="l" fontAlgn="b"/>
                      <a:r>
                        <a:rPr lang="en-US" sz="1400" b="1" i="0" u="none" strike="noStrike" dirty="0">
                          <a:solidFill>
                            <a:srgbClr val="000000"/>
                          </a:solidFill>
                          <a:effectLst/>
                          <a:latin typeface="Calibri" pitchFamily="34" charset="0"/>
                          <a:cs typeface="Calibri" pitchFamily="34" charset="0"/>
                        </a:rPr>
                        <a:t>2011-2012 Statewide Data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gridSpan="3">
                  <a:txBody>
                    <a:bodyPr/>
                    <a:lstStyle/>
                    <a:p>
                      <a:pPr algn="ctr" fontAlgn="b"/>
                      <a:r>
                        <a:rPr lang="en-US" sz="1400" b="1" i="0" u="none" strike="noStrike">
                          <a:solidFill>
                            <a:srgbClr val="000000"/>
                          </a:solidFill>
                          <a:effectLst/>
                          <a:latin typeface="Calibri" pitchFamily="34" charset="0"/>
                          <a:cs typeface="Calibri" pitchFamily="34" charset="0"/>
                        </a:rPr>
                        <a:t>% Prof/Adv</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921208">
                <a:tc>
                  <a:txBody>
                    <a:bodyPr/>
                    <a:lstStyle/>
                    <a:p>
                      <a:pPr algn="l" fontAlgn="b"/>
                      <a:r>
                        <a:rPr lang="en-US" sz="1400" b="1" i="0" u="none" strike="noStrike" dirty="0">
                          <a:solidFill>
                            <a:srgbClr val="000000"/>
                          </a:solidFill>
                          <a:effectLst/>
                          <a:latin typeface="Calibri" pitchFamily="34" charset="0"/>
                          <a:cs typeface="Calibri" pitchFamily="34" charset="0"/>
                        </a:rPr>
                        <a:t>Group</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itchFamily="34" charset="0"/>
                          <a:cs typeface="Calibri" pitchFamily="34" charset="0"/>
                        </a:rPr>
                        <a:t>% of Student Population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itchFamily="34" charset="0"/>
                          <a:cs typeface="Calibri" pitchFamily="34" charset="0"/>
                        </a:rPr>
                        <a:t>Reading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Calibri" pitchFamily="34" charset="0"/>
                          <a:cs typeface="Calibri" pitchFamily="34" charset="0"/>
                        </a:rPr>
                        <a:t>Writing</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Calibri" pitchFamily="34" charset="0"/>
                          <a:cs typeface="Calibri" pitchFamily="34" charset="0"/>
                        </a:rPr>
                        <a:t>Math</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All students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100.0%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80.1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74.2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68.6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African American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3.7%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74.1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67.4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54.4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70006">
                <a:tc>
                  <a:txBody>
                    <a:bodyPr/>
                    <a:lstStyle/>
                    <a:p>
                      <a:pPr algn="l" fontAlgn="b"/>
                      <a:r>
                        <a:rPr lang="en-US" sz="1400" b="0" i="0" u="none" strike="noStrike">
                          <a:solidFill>
                            <a:srgbClr val="000000"/>
                          </a:solidFill>
                          <a:effectLst/>
                          <a:latin typeface="Calibri" pitchFamily="34" charset="0"/>
                          <a:cs typeface="Calibri" pitchFamily="34" charset="0"/>
                        </a:rPr>
                        <a:t>Alaska Native /American Indian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itchFamily="34" charset="0"/>
                          <a:cs typeface="Calibri" pitchFamily="34" charset="0"/>
                        </a:rPr>
                        <a:t>22.8%</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59.0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51.3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48.6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Asian/Pacific Islander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8.8%</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73.2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67.9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Caucasian</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50.9%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90.1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84.7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78.7</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Hispanic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80.3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75.0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66.3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Multi-Ethnic</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82.4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76.6</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70.2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Low Income</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itchFamily="34" charset="0"/>
                          <a:cs typeface="Calibri" pitchFamily="34" charset="0"/>
                        </a:rPr>
                        <a:t>46.9%</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68.9</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62.0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56.4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Students with Disabilities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13.1%</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itchFamily="34" charset="0"/>
                          <a:cs typeface="Calibri" pitchFamily="34" charset="0"/>
                        </a:rPr>
                        <a:t>44.0</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38.2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a:solidFill>
                            <a:srgbClr val="000000"/>
                          </a:solidFill>
                          <a:effectLst/>
                          <a:latin typeface="Calibri" pitchFamily="34" charset="0"/>
                          <a:cs typeface="Calibri" pitchFamily="34" charset="0"/>
                        </a:rPr>
                        <a:t>32.2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37929">
                <a:tc>
                  <a:txBody>
                    <a:bodyPr/>
                    <a:lstStyle/>
                    <a:p>
                      <a:pPr algn="l" fontAlgn="b"/>
                      <a:r>
                        <a:rPr lang="en-US" sz="1400" b="0" i="0" u="none" strike="noStrike">
                          <a:solidFill>
                            <a:srgbClr val="000000"/>
                          </a:solidFill>
                          <a:effectLst/>
                          <a:latin typeface="Calibri" pitchFamily="34" charset="0"/>
                          <a:cs typeface="Calibri" pitchFamily="34" charset="0"/>
                        </a:rPr>
                        <a:t>LEP students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a:solidFill>
                            <a:srgbClr val="000000"/>
                          </a:solidFill>
                          <a:effectLst/>
                          <a:latin typeface="Calibri" pitchFamily="34" charset="0"/>
                          <a:cs typeface="Calibri" pitchFamily="34" charset="0"/>
                        </a:rPr>
                        <a:t>10.2%</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400" b="0" i="0" u="none" strike="noStrike" dirty="0">
                          <a:solidFill>
                            <a:srgbClr val="000000"/>
                          </a:solidFill>
                          <a:effectLst/>
                          <a:latin typeface="Calibri" pitchFamily="34" charset="0"/>
                          <a:cs typeface="Calibri" pitchFamily="34" charset="0"/>
                        </a:rPr>
                        <a:t>31.4</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27.2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b"/>
                      <a:r>
                        <a:rPr lang="en-US" sz="1400" b="0" i="0" u="none" strike="noStrike" dirty="0">
                          <a:solidFill>
                            <a:srgbClr val="000000"/>
                          </a:solidFill>
                          <a:effectLst/>
                          <a:latin typeface="Calibri" pitchFamily="34" charset="0"/>
                          <a:cs typeface="Calibri" pitchFamily="34" charset="0"/>
                        </a:rPr>
                        <a:t>26.7</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bl>
          </a:graphicData>
        </a:graphic>
      </p:graphicFrame>
    </p:spTree>
    <p:extLst>
      <p:ext uri="{BB962C8B-B14F-4D97-AF65-F5344CB8AC3E}">
        <p14:creationId xmlns:p14="http://schemas.microsoft.com/office/powerpoint/2010/main" val="28506124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Progress Indicator Example</a:t>
            </a:r>
            <a:br>
              <a:rPr lang="en-US" dirty="0" smtClean="0"/>
            </a:br>
            <a:r>
              <a:rPr lang="en-US" sz="2700" dirty="0" smtClean="0"/>
              <a:t>School with 3 subgroups</a:t>
            </a:r>
            <a:endParaRPr lang="en-US" sz="2700"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668211569"/>
              </p:ext>
            </p:extLst>
          </p:nvPr>
        </p:nvGraphicFramePr>
        <p:xfrm>
          <a:off x="1295400" y="1752600"/>
          <a:ext cx="6758940" cy="4190999"/>
        </p:xfrm>
        <a:graphic>
          <a:graphicData uri="http://schemas.openxmlformats.org/drawingml/2006/table">
            <a:tbl>
              <a:tblPr firstRow="1" firstCol="1" bandRow="1"/>
              <a:tblGrid>
                <a:gridCol w="2321253"/>
                <a:gridCol w="1536122"/>
                <a:gridCol w="1109422"/>
                <a:gridCol w="1792143"/>
              </a:tblGrid>
              <a:tr h="1197429">
                <a:tc>
                  <a:txBody>
                    <a:bodyPr/>
                    <a:lstStyle/>
                    <a:p>
                      <a:pPr marL="0" marR="0">
                        <a:lnSpc>
                          <a:spcPct val="115000"/>
                        </a:lnSpc>
                        <a:spcBef>
                          <a:spcPts val="0"/>
                        </a:spcBef>
                        <a:spcAft>
                          <a:spcPts val="0"/>
                        </a:spcAft>
                      </a:pPr>
                      <a:r>
                        <a:rPr lang="en-US" sz="1800" dirty="0">
                          <a:effectLst/>
                          <a:latin typeface="Calibri"/>
                          <a:ea typeface="Calibri"/>
                          <a:cs typeface="Times New Roman"/>
                        </a:rPr>
                        <a:t>Group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Calibri"/>
                          <a:cs typeface="Times New Roman"/>
                        </a:rPr>
                        <a:t>G&amp;P Index Score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dirty="0">
                          <a:effectLst/>
                          <a:latin typeface="Calibri"/>
                          <a:ea typeface="Calibri"/>
                          <a:cs typeface="Times New Roman"/>
                        </a:rPr>
                        <a:t>Weighting</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effectLst/>
                          <a:latin typeface="Calibri"/>
                          <a:ea typeface="Calibri"/>
                          <a:cs typeface="Times New Roman"/>
                        </a:rPr>
                        <a:t>Component of Progress Score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714">
                <a:tc>
                  <a:txBody>
                    <a:bodyPr/>
                    <a:lstStyle/>
                    <a:p>
                      <a:pPr marL="0" marR="0">
                        <a:lnSpc>
                          <a:spcPct val="115000"/>
                        </a:lnSpc>
                        <a:spcBef>
                          <a:spcPts val="0"/>
                        </a:spcBef>
                        <a:spcAft>
                          <a:spcPts val="0"/>
                        </a:spcAft>
                      </a:pPr>
                      <a:r>
                        <a:rPr lang="en-US" sz="1800" dirty="0">
                          <a:effectLst/>
                          <a:latin typeface="Calibri"/>
                          <a:ea typeface="Calibri"/>
                          <a:cs typeface="Times New Roman"/>
                        </a:rPr>
                        <a:t>All students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86.11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70%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60.28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714">
                <a:tc>
                  <a:txBody>
                    <a:bodyPr/>
                    <a:lstStyle/>
                    <a:p>
                      <a:pPr marL="0" marR="0">
                        <a:lnSpc>
                          <a:spcPct val="115000"/>
                        </a:lnSpc>
                        <a:spcBef>
                          <a:spcPts val="0"/>
                        </a:spcBef>
                        <a:spcAft>
                          <a:spcPts val="0"/>
                        </a:spcAft>
                      </a:pPr>
                      <a:r>
                        <a:rPr lang="en-US" sz="1800" dirty="0">
                          <a:effectLst/>
                          <a:latin typeface="Calibri"/>
                          <a:ea typeface="Calibri"/>
                          <a:cs typeface="Times New Roman"/>
                        </a:rPr>
                        <a:t>Econ Disadvantaged</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83.66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10%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a:ea typeface="Calibri"/>
                          <a:cs typeface="Times New Roman"/>
                        </a:rPr>
                        <a:t>8.37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714">
                <a:tc>
                  <a:txBody>
                    <a:bodyPr/>
                    <a:lstStyle/>
                    <a:p>
                      <a:pPr marL="0" marR="0">
                        <a:lnSpc>
                          <a:spcPct val="115000"/>
                        </a:lnSpc>
                        <a:spcBef>
                          <a:spcPts val="0"/>
                        </a:spcBef>
                        <a:spcAft>
                          <a:spcPts val="0"/>
                        </a:spcAft>
                      </a:pPr>
                      <a:r>
                        <a:rPr lang="en-US" sz="1800" dirty="0">
                          <a:effectLst/>
                          <a:latin typeface="Calibri"/>
                          <a:ea typeface="Calibri"/>
                          <a:cs typeface="Times New Roman"/>
                        </a:rPr>
                        <a:t>SWDs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73.17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10%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7.32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714">
                <a:tc>
                  <a:txBody>
                    <a:bodyPr/>
                    <a:lstStyle/>
                    <a:p>
                      <a:pPr marL="0" marR="0">
                        <a:lnSpc>
                          <a:spcPct val="115000"/>
                        </a:lnSpc>
                        <a:spcBef>
                          <a:spcPts val="0"/>
                        </a:spcBef>
                        <a:spcAft>
                          <a:spcPts val="0"/>
                        </a:spcAft>
                      </a:pPr>
                      <a:r>
                        <a:rPr lang="en-US" sz="1800" dirty="0">
                          <a:effectLst/>
                          <a:latin typeface="Calibri"/>
                          <a:ea typeface="Calibri"/>
                          <a:cs typeface="Times New Roman"/>
                        </a:rPr>
                        <a:t>LEP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a:effectLst/>
                          <a:latin typeface="Calibri"/>
                          <a:ea typeface="Calibri"/>
                          <a:cs typeface="Times New Roman"/>
                        </a:rPr>
                        <a:t>87.62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10%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a:ea typeface="Calibri"/>
                          <a:cs typeface="Times New Roman"/>
                        </a:rPr>
                        <a:t>8.76</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98714">
                <a:tc>
                  <a:txBody>
                    <a:bodyPr/>
                    <a:lstStyle/>
                    <a:p>
                      <a:pPr marL="0" marR="0">
                        <a:lnSpc>
                          <a:spcPct val="115000"/>
                        </a:lnSpc>
                        <a:spcBef>
                          <a:spcPts val="0"/>
                        </a:spcBef>
                        <a:spcAft>
                          <a:spcPts val="0"/>
                        </a:spcAft>
                      </a:pPr>
                      <a:r>
                        <a:rPr lang="en-US" sz="1800" dirty="0">
                          <a:effectLst/>
                          <a:latin typeface="Calibri"/>
                          <a:ea typeface="Calibri"/>
                          <a:cs typeface="Times New Roman"/>
                        </a:rPr>
                        <a:t>School Progress Score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a:effectLst/>
                          <a:latin typeface="Calibri"/>
                          <a:ea typeface="Calibri"/>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dirty="0" smtClean="0">
                          <a:effectLst/>
                          <a:latin typeface="Calibri"/>
                          <a:ea typeface="Calibri"/>
                          <a:cs typeface="Times New Roman"/>
                        </a:rPr>
                        <a:t>100%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800" b="1" dirty="0">
                          <a:effectLst/>
                          <a:latin typeface="Calibri"/>
                          <a:ea typeface="Calibri"/>
                          <a:cs typeface="Times New Roman"/>
                        </a:rPr>
                        <a:t>84.73</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fld id="{08F394ED-C83B-48CE-BD27-1442A7AEAE53}" type="slidenum">
              <a:rPr lang="en-US" smtClean="0"/>
              <a:t>7</a:t>
            </a:fld>
            <a:endParaRPr lang="en-US"/>
          </a:p>
        </p:txBody>
      </p:sp>
    </p:spTree>
    <p:extLst>
      <p:ext uri="{BB962C8B-B14F-4D97-AF65-F5344CB8AC3E}">
        <p14:creationId xmlns:p14="http://schemas.microsoft.com/office/powerpoint/2010/main" val="109594744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Attendance Rate</a:t>
            </a:r>
            <a:endParaRPr lang="en-US" dirty="0"/>
          </a:p>
        </p:txBody>
      </p:sp>
      <p:sp>
        <p:nvSpPr>
          <p:cNvPr id="3" name="Content Placeholder 2"/>
          <p:cNvSpPr>
            <a:spLocks noGrp="1"/>
          </p:cNvSpPr>
          <p:nvPr>
            <p:ph idx="1"/>
          </p:nvPr>
        </p:nvSpPr>
        <p:spPr/>
        <p:txBody>
          <a:bodyPr/>
          <a:lstStyle/>
          <a:p>
            <a:r>
              <a:rPr lang="en-US" dirty="0" smtClean="0"/>
              <a:t>Weighted at 25% for grades K-8, 10% for grades 9-12</a:t>
            </a:r>
          </a:p>
          <a:p>
            <a:pPr lvl="1"/>
            <a:r>
              <a:rPr lang="en-US" dirty="0" smtClean="0"/>
              <a:t>Incentive for attendance &gt;= 90</a:t>
            </a:r>
          </a:p>
          <a:p>
            <a:endParaRPr lang="en-US" dirty="0" smtClean="0"/>
          </a:p>
        </p:txBody>
      </p:sp>
      <p:sp>
        <p:nvSpPr>
          <p:cNvPr id="6" name="Slide Number Placeholder 5"/>
          <p:cNvSpPr>
            <a:spLocks noGrp="1"/>
          </p:cNvSpPr>
          <p:nvPr>
            <p:ph type="sldNum" sz="quarter" idx="12"/>
          </p:nvPr>
        </p:nvSpPr>
        <p:spPr/>
        <p:txBody>
          <a:bodyPr/>
          <a:lstStyle/>
          <a:p>
            <a:fld id="{08F394ED-C83B-48CE-BD27-1442A7AEAE53}" type="slidenum">
              <a:rPr lang="en-US" smtClean="0"/>
              <a:t>8</a:t>
            </a:fld>
            <a:endParaRPr lang="en-US"/>
          </a:p>
        </p:txBody>
      </p:sp>
      <p:graphicFrame>
        <p:nvGraphicFramePr>
          <p:cNvPr id="4" name="Table 3"/>
          <p:cNvGraphicFramePr>
            <a:graphicFrameLocks noGrp="1"/>
          </p:cNvGraphicFramePr>
          <p:nvPr>
            <p:extLst>
              <p:ext uri="{D42A27DB-BD31-4B8C-83A1-F6EECF244321}">
                <p14:modId xmlns:p14="http://schemas.microsoft.com/office/powerpoint/2010/main" val="1136665782"/>
              </p:ext>
            </p:extLst>
          </p:nvPr>
        </p:nvGraphicFramePr>
        <p:xfrm>
          <a:off x="1905000" y="2819400"/>
          <a:ext cx="4724399" cy="2667000"/>
        </p:xfrm>
        <a:graphic>
          <a:graphicData uri="http://schemas.openxmlformats.org/drawingml/2006/table">
            <a:tbl>
              <a:tblPr firstRow="1" firstCol="1" bandRow="1"/>
              <a:tblGrid>
                <a:gridCol w="3186681"/>
                <a:gridCol w="1537718"/>
              </a:tblGrid>
              <a:tr h="381000">
                <a:tc>
                  <a:txBody>
                    <a:bodyPr/>
                    <a:lstStyle/>
                    <a:p>
                      <a:pPr marL="0" marR="0" algn="ctr">
                        <a:lnSpc>
                          <a:spcPct val="115000"/>
                        </a:lnSpc>
                        <a:spcBef>
                          <a:spcPts val="0"/>
                        </a:spcBef>
                        <a:spcAft>
                          <a:spcPts val="1000"/>
                        </a:spcAft>
                      </a:pPr>
                      <a:r>
                        <a:rPr lang="en-US" sz="1800" dirty="0">
                          <a:effectLst/>
                          <a:latin typeface="Calibri"/>
                          <a:ea typeface="Calibri"/>
                          <a:cs typeface="Calibri"/>
                        </a:rPr>
                        <a:t>Attendance rate</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800">
                          <a:effectLst/>
                          <a:latin typeface="Calibri"/>
                          <a:ea typeface="Calibri"/>
                          <a:cs typeface="Calibri"/>
                        </a:rPr>
                        <a:t>Points</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115000"/>
                        </a:lnSpc>
                        <a:spcBef>
                          <a:spcPts val="0"/>
                        </a:spcBef>
                        <a:spcAft>
                          <a:spcPts val="1000"/>
                        </a:spcAft>
                      </a:pPr>
                      <a:r>
                        <a:rPr lang="en-US" sz="1800" dirty="0">
                          <a:effectLst/>
                          <a:latin typeface="Calibri"/>
                          <a:ea typeface="Calibri"/>
                          <a:cs typeface="Calibri"/>
                        </a:rPr>
                        <a:t>96% - 100% </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800">
                          <a:effectLst/>
                          <a:latin typeface="Calibri"/>
                          <a:ea typeface="Calibri"/>
                          <a:cs typeface="Calibri"/>
                        </a:rPr>
                        <a:t>100</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115000"/>
                        </a:lnSpc>
                        <a:spcBef>
                          <a:spcPts val="0"/>
                        </a:spcBef>
                        <a:spcAft>
                          <a:spcPts val="1000"/>
                        </a:spcAft>
                      </a:pPr>
                      <a:r>
                        <a:rPr lang="en-US" sz="1800" dirty="0">
                          <a:effectLst/>
                          <a:latin typeface="Calibri"/>
                          <a:ea typeface="Calibri"/>
                          <a:cs typeface="Calibri"/>
                        </a:rPr>
                        <a:t>93% - 95%</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800">
                          <a:effectLst/>
                          <a:latin typeface="Calibri"/>
                          <a:ea typeface="Calibri"/>
                          <a:cs typeface="Calibri"/>
                        </a:rPr>
                        <a:t>95</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115000"/>
                        </a:lnSpc>
                        <a:spcBef>
                          <a:spcPts val="0"/>
                        </a:spcBef>
                        <a:spcAft>
                          <a:spcPts val="1000"/>
                        </a:spcAft>
                      </a:pPr>
                      <a:r>
                        <a:rPr lang="en-US" sz="1800" dirty="0">
                          <a:effectLst/>
                          <a:latin typeface="Calibri"/>
                          <a:ea typeface="Calibri"/>
                          <a:cs typeface="Calibri"/>
                        </a:rPr>
                        <a:t>90% - 92%</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800">
                          <a:effectLst/>
                          <a:latin typeface="Calibri"/>
                          <a:ea typeface="Calibri"/>
                          <a:cs typeface="Calibri"/>
                        </a:rPr>
                        <a:t>80</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115000"/>
                        </a:lnSpc>
                        <a:spcBef>
                          <a:spcPts val="0"/>
                        </a:spcBef>
                        <a:spcAft>
                          <a:spcPts val="1000"/>
                        </a:spcAft>
                      </a:pPr>
                      <a:r>
                        <a:rPr lang="en-US" sz="1800" dirty="0">
                          <a:effectLst/>
                          <a:latin typeface="Calibri"/>
                          <a:ea typeface="Calibri"/>
                          <a:cs typeface="Calibri"/>
                        </a:rPr>
                        <a:t>85% - 89%</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800" dirty="0">
                          <a:effectLst/>
                          <a:latin typeface="Calibri"/>
                          <a:ea typeface="Calibri"/>
                          <a:cs typeface="Calibri"/>
                        </a:rPr>
                        <a:t>50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115000"/>
                        </a:lnSpc>
                        <a:spcBef>
                          <a:spcPts val="0"/>
                        </a:spcBef>
                        <a:spcAft>
                          <a:spcPts val="1000"/>
                        </a:spcAft>
                      </a:pPr>
                      <a:r>
                        <a:rPr lang="en-US" sz="1800">
                          <a:effectLst/>
                          <a:latin typeface="Calibri"/>
                          <a:ea typeface="Calibri"/>
                          <a:cs typeface="Calibri"/>
                        </a:rPr>
                        <a:t>70% - 85%</a:t>
                      </a:r>
                      <a:endParaRPr lang="en-US" sz="18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800" dirty="0">
                          <a:effectLst/>
                          <a:latin typeface="Calibri"/>
                          <a:ea typeface="Calibri"/>
                          <a:cs typeface="Calibri"/>
                        </a:rPr>
                        <a:t>25</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marL="0" marR="0" algn="ctr">
                        <a:lnSpc>
                          <a:spcPct val="115000"/>
                        </a:lnSpc>
                        <a:spcBef>
                          <a:spcPts val="0"/>
                        </a:spcBef>
                        <a:spcAft>
                          <a:spcPts val="1000"/>
                        </a:spcAft>
                      </a:pPr>
                      <a:r>
                        <a:rPr lang="en-US" sz="1800" dirty="0">
                          <a:effectLst/>
                          <a:latin typeface="Calibri"/>
                          <a:ea typeface="Calibri"/>
                          <a:cs typeface="Calibri"/>
                        </a:rPr>
                        <a:t>Below </a:t>
                      </a:r>
                      <a:r>
                        <a:rPr lang="en-US" sz="1800" dirty="0" smtClean="0">
                          <a:effectLst/>
                          <a:latin typeface="Calibri"/>
                          <a:ea typeface="Calibri"/>
                          <a:cs typeface="Calibri"/>
                        </a:rPr>
                        <a:t>70%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1000"/>
                        </a:spcAft>
                      </a:pPr>
                      <a:r>
                        <a:rPr lang="en-US" sz="1800" dirty="0">
                          <a:effectLst/>
                          <a:latin typeface="Calibri"/>
                          <a:ea typeface="Calibri"/>
                          <a:cs typeface="Calibri"/>
                        </a:rPr>
                        <a:t>0</a:t>
                      </a:r>
                      <a:endParaRPr lang="en-US" sz="18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12887997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Graduation Rate</a:t>
            </a:r>
            <a:endParaRPr lang="en-US" dirty="0"/>
          </a:p>
        </p:txBody>
      </p:sp>
      <p:sp>
        <p:nvSpPr>
          <p:cNvPr id="3" name="Content Placeholder 2"/>
          <p:cNvSpPr>
            <a:spLocks noGrp="1"/>
          </p:cNvSpPr>
          <p:nvPr>
            <p:ph idx="1"/>
          </p:nvPr>
        </p:nvSpPr>
        <p:spPr/>
        <p:txBody>
          <a:bodyPr/>
          <a:lstStyle/>
          <a:p>
            <a:r>
              <a:rPr lang="en-US" dirty="0" smtClean="0"/>
              <a:t>Use higher of 4-year or 5-year cohort rate (required graduation rate formula)</a:t>
            </a:r>
          </a:p>
          <a:p>
            <a:endParaRPr lang="en-US" dirty="0"/>
          </a:p>
        </p:txBody>
      </p:sp>
      <p:sp>
        <p:nvSpPr>
          <p:cNvPr id="6" name="Slide Number Placeholder 5"/>
          <p:cNvSpPr>
            <a:spLocks noGrp="1"/>
          </p:cNvSpPr>
          <p:nvPr>
            <p:ph type="sldNum" sz="quarter" idx="12"/>
          </p:nvPr>
        </p:nvSpPr>
        <p:spPr/>
        <p:txBody>
          <a:bodyPr/>
          <a:lstStyle/>
          <a:p>
            <a:fld id="{08F394ED-C83B-48CE-BD27-1442A7AEAE53}" type="slidenum">
              <a:rPr lang="en-US" smtClean="0"/>
              <a:t>9</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1045494465"/>
              </p:ext>
            </p:extLst>
          </p:nvPr>
        </p:nvGraphicFramePr>
        <p:xfrm>
          <a:off x="1371600" y="2514600"/>
          <a:ext cx="6248400" cy="3581406"/>
        </p:xfrm>
        <a:graphic>
          <a:graphicData uri="http://schemas.openxmlformats.org/drawingml/2006/table">
            <a:tbl>
              <a:tblPr firstRow="1" firstCol="1" bandRow="1"/>
              <a:tblGrid>
                <a:gridCol w="2372064"/>
                <a:gridCol w="2324652"/>
                <a:gridCol w="1551684"/>
              </a:tblGrid>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4 year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5 year rate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indent="3810" algn="ctr">
                        <a:lnSpc>
                          <a:spcPct val="115000"/>
                        </a:lnSpc>
                        <a:spcBef>
                          <a:spcPts val="0"/>
                        </a:spcBef>
                        <a:spcAft>
                          <a:spcPts val="0"/>
                        </a:spcAft>
                      </a:pPr>
                      <a:r>
                        <a:rPr lang="en-US" sz="1800">
                          <a:effectLst/>
                          <a:latin typeface="Calibri"/>
                          <a:ea typeface="Calibri"/>
                          <a:cs typeface="Times New Roman"/>
                        </a:rPr>
                        <a:t>Points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98-100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98-100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a:effectLst/>
                          <a:latin typeface="Calibri"/>
                          <a:ea typeface="Calibri"/>
                          <a:cs typeface="Times New Roman"/>
                        </a:rPr>
                        <a:t>100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90-97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93-97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a:effectLst/>
                          <a:latin typeface="Calibri"/>
                          <a:ea typeface="Calibri"/>
                          <a:cs typeface="Times New Roman"/>
                        </a:rPr>
                        <a:t>95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85-89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89-92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a:effectLst/>
                          <a:latin typeface="Calibri"/>
                          <a:ea typeface="Calibri"/>
                          <a:cs typeface="Times New Roman"/>
                        </a:rPr>
                        <a:t>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80-84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85-88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a:effectLst/>
                          <a:latin typeface="Calibri"/>
                          <a:ea typeface="Calibri"/>
                          <a:cs typeface="Times New Roman"/>
                        </a:rPr>
                        <a:t>70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70-79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80-84</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a:effectLst/>
                          <a:latin typeface="Calibri"/>
                          <a:ea typeface="Calibri"/>
                          <a:cs typeface="Times New Roman"/>
                        </a:rPr>
                        <a:t>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60-69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70-79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a:effectLst/>
                          <a:latin typeface="Calibri"/>
                          <a:ea typeface="Calibri"/>
                          <a:cs typeface="Times New Roman"/>
                        </a:rPr>
                        <a:t>25</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50-59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60-69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a:effectLst/>
                          <a:latin typeface="Calibri"/>
                          <a:ea typeface="Calibri"/>
                          <a:cs typeface="Times New Roman"/>
                        </a:rPr>
                        <a:t>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97934">
                <a:tc>
                  <a:txBody>
                    <a:bodyPr/>
                    <a:lstStyle/>
                    <a:p>
                      <a:pPr marL="112395" marR="0" algn="ctr">
                        <a:lnSpc>
                          <a:spcPct val="115000"/>
                        </a:lnSpc>
                        <a:spcBef>
                          <a:spcPts val="0"/>
                        </a:spcBef>
                        <a:spcAft>
                          <a:spcPts val="0"/>
                        </a:spcAft>
                      </a:pPr>
                      <a:r>
                        <a:rPr lang="en-US" sz="1800">
                          <a:effectLst/>
                          <a:latin typeface="Calibri"/>
                          <a:ea typeface="Calibri"/>
                          <a:cs typeface="Times New Roman"/>
                        </a:rPr>
                        <a:t>Below 50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92710" marR="0" algn="ctr">
                        <a:lnSpc>
                          <a:spcPct val="115000"/>
                        </a:lnSpc>
                        <a:spcBef>
                          <a:spcPts val="0"/>
                        </a:spcBef>
                        <a:spcAft>
                          <a:spcPts val="0"/>
                        </a:spcAft>
                      </a:pPr>
                      <a:r>
                        <a:rPr lang="en-US" sz="1800">
                          <a:effectLst/>
                          <a:latin typeface="Calibri"/>
                          <a:ea typeface="Calibri"/>
                          <a:cs typeface="Times New Roman"/>
                        </a:rPr>
                        <a:t>Below 60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8585" marR="0" algn="ctr">
                        <a:lnSpc>
                          <a:spcPct val="115000"/>
                        </a:lnSpc>
                        <a:spcBef>
                          <a:spcPts val="0"/>
                        </a:spcBef>
                        <a:spcAft>
                          <a:spcPts val="0"/>
                        </a:spcAft>
                      </a:pPr>
                      <a:r>
                        <a:rPr lang="en-US" sz="1800" dirty="0">
                          <a:effectLst/>
                          <a:latin typeface="Calibri"/>
                          <a:ea typeface="Calibri"/>
                          <a:cs typeface="Times New Roman"/>
                        </a:rPr>
                        <a:t>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74442575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453</TotalTime>
  <Words>3703</Words>
  <Application>Microsoft Office PowerPoint</Application>
  <PresentationFormat>On-screen Show (4:3)</PresentationFormat>
  <Paragraphs>1074</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Clarity</vt:lpstr>
      <vt:lpstr>ESEA FLEXIBILITY WAIVER</vt:lpstr>
      <vt:lpstr>Principle 2 - Accountability &amp; Support</vt:lpstr>
      <vt:lpstr>Alaska School Performance Index</vt:lpstr>
      <vt:lpstr>Academic Achievement Indicator</vt:lpstr>
      <vt:lpstr>Progress Indicator</vt:lpstr>
      <vt:lpstr>Primary Subgroups</vt:lpstr>
      <vt:lpstr>Progress Indicator Example School with 3 subgroups</vt:lpstr>
      <vt:lpstr>Attendance Rate</vt:lpstr>
      <vt:lpstr>Graduation Rate</vt:lpstr>
      <vt:lpstr>Graduation Rate for Small Schools</vt:lpstr>
      <vt:lpstr>College &amp; Career Ready Indicator</vt:lpstr>
      <vt:lpstr>Participation Rate</vt:lpstr>
      <vt:lpstr>Indicators for Elementary/Middle Grades K-8</vt:lpstr>
      <vt:lpstr>Indicators for High School Grades 9-12</vt:lpstr>
      <vt:lpstr>Sample ASPI Chart K-8 School</vt:lpstr>
      <vt:lpstr>Sample ASPI Chart High School</vt:lpstr>
      <vt:lpstr>Sample ASPI Chart K-12 grades</vt:lpstr>
      <vt:lpstr>Summary of ASPI Scores &amp; Ratings</vt:lpstr>
      <vt:lpstr>Comparison of Stars and AYP</vt:lpstr>
      <vt:lpstr>AMO Targets</vt:lpstr>
      <vt:lpstr>AMO Calculation Example</vt:lpstr>
      <vt:lpstr>State AMO Targets</vt:lpstr>
      <vt:lpstr>State AMO Targets</vt:lpstr>
      <vt:lpstr>Incentives &amp; Supports - All Schools</vt:lpstr>
      <vt:lpstr>Highest Performing Reward Schools</vt:lpstr>
      <vt:lpstr>High Progress Reward Schools</vt:lpstr>
      <vt:lpstr>Recognition for Reward Schools</vt:lpstr>
      <vt:lpstr>Title I Reward Schools</vt:lpstr>
      <vt:lpstr>Lowest Performing Schools</vt:lpstr>
      <vt:lpstr>Consult with districts</vt:lpstr>
      <vt:lpstr>Title I Priority Schools</vt:lpstr>
      <vt:lpstr>Turnaround Principles</vt:lpstr>
      <vt:lpstr>Consequences &amp; Supports for Priority Schools</vt:lpstr>
      <vt:lpstr>Exiting Priority Status</vt:lpstr>
      <vt:lpstr>Title I Focus Schools</vt:lpstr>
      <vt:lpstr>Consequences &amp; Supports</vt:lpstr>
      <vt:lpstr>Exiting Focus Status</vt:lpstr>
      <vt:lpstr>NCLB Provisions Waived</vt:lpstr>
      <vt:lpstr>NCLB Provisions Waived</vt:lpstr>
      <vt:lpstr>More Information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ESEA FLEXIBILITY WAIVER</dc:title>
  <dc:creator>MacKinnon</dc:creator>
  <cp:lastModifiedBy>kbquinto</cp:lastModifiedBy>
  <cp:revision>39</cp:revision>
  <cp:lastPrinted>2012-08-02T17:59:15Z</cp:lastPrinted>
  <dcterms:created xsi:type="dcterms:W3CDTF">2012-07-29T02:43:14Z</dcterms:created>
  <dcterms:modified xsi:type="dcterms:W3CDTF">2013-08-16T22:35:00Z</dcterms:modified>
</cp:coreProperties>
</file>